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33"/>
  </p:notesMasterIdLst>
  <p:sldIdLst>
    <p:sldId id="256" r:id="rId2"/>
    <p:sldId id="257" r:id="rId3"/>
    <p:sldId id="282" r:id="rId4"/>
    <p:sldId id="281" r:id="rId5"/>
    <p:sldId id="271" r:id="rId6"/>
    <p:sldId id="273" r:id="rId7"/>
    <p:sldId id="275" r:id="rId8"/>
    <p:sldId id="276" r:id="rId9"/>
    <p:sldId id="272" r:id="rId10"/>
    <p:sldId id="277" r:id="rId11"/>
    <p:sldId id="278" r:id="rId12"/>
    <p:sldId id="280" r:id="rId13"/>
    <p:sldId id="274" r:id="rId14"/>
    <p:sldId id="279" r:id="rId15"/>
    <p:sldId id="289" r:id="rId16"/>
    <p:sldId id="291" r:id="rId17"/>
    <p:sldId id="290" r:id="rId18"/>
    <p:sldId id="292" r:id="rId19"/>
    <p:sldId id="293" r:id="rId20"/>
    <p:sldId id="284" r:id="rId21"/>
    <p:sldId id="294" r:id="rId22"/>
    <p:sldId id="285" r:id="rId23"/>
    <p:sldId id="286" r:id="rId24"/>
    <p:sldId id="288" r:id="rId25"/>
    <p:sldId id="287" r:id="rId26"/>
    <p:sldId id="300" r:id="rId27"/>
    <p:sldId id="295" r:id="rId28"/>
    <p:sldId id="296" r:id="rId29"/>
    <p:sldId id="297" r:id="rId30"/>
    <p:sldId id="299" r:id="rId31"/>
    <p:sldId id="298" r:id="rId32"/>
  </p:sldIdLst>
  <p:sldSz cx="13004800" cy="97536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1pPr>
    <a:lvl2pPr marL="0" marR="0" indent="2286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2pPr>
    <a:lvl3pPr marL="0" marR="0" indent="4572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3pPr>
    <a:lvl4pPr marL="0" marR="0" indent="6858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4pPr>
    <a:lvl5pPr marL="0" marR="0" indent="9144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5pPr>
    <a:lvl6pPr marL="0" marR="0" indent="11430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6pPr>
    <a:lvl7pPr marL="0" marR="0" indent="13716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7pPr>
    <a:lvl8pPr marL="0" marR="0" indent="16002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8pPr>
    <a:lvl9pPr marL="0" marR="0" indent="18288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365C0"/>
    <a:srgbClr val="00AEEE"/>
    <a:srgbClr val="C92405"/>
    <a:srgbClr val="DD2909"/>
    <a:srgbClr val="37D2EA"/>
    <a:srgbClr val="38E1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Ref idx="minor">
          <a:srgbClr val="000000"/>
        </a:fontRef>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wholeTbl>
    <a:band2H>
      <a:tcTxStyle/>
      <a:tcStyle>
        <a:tcBdr/>
        <a:fill>
          <a:solidFill>
            <a:srgbClr val="E3E5E8"/>
          </a:solidFill>
        </a:fill>
      </a:tcStyle>
    </a:band2H>
    <a:firstCol>
      <a:tcTxStyle b="on" i="off">
        <a:font>
          <a:latin typeface="Helvetica"/>
          <a:ea typeface="Helvetica"/>
          <a:cs typeface="Helvetica"/>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398CCE"/>
          </a:solidFill>
        </a:fill>
      </a:tcStyle>
    </a:firstCol>
    <a:lastRow>
      <a:tcTxStyle b="off" i="off">
        <a:fontRef idx="minor">
          <a:srgbClr val="000000"/>
        </a:fontRef>
        <a:srgbClr val="000000"/>
      </a:tcTxStyle>
      <a:tcStyle>
        <a:tcBdr>
          <a:left>
            <a:ln w="12700" cap="flat">
              <a:noFill/>
              <a:miter lim="400000"/>
            </a:ln>
          </a:left>
          <a:right>
            <a:ln w="12700" cap="flat">
              <a:noFill/>
              <a:miter lim="400000"/>
            </a:ln>
          </a:right>
          <a:top>
            <a:ln w="12700" cap="flat">
              <a:solidFill>
                <a:srgbClr val="3797C6"/>
              </a:solidFill>
              <a:prstDash val="solid"/>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lastRow>
    <a:firstRow>
      <a:tcTxStyle b="on" i="off">
        <a:font>
          <a:latin typeface="Helvetica"/>
          <a:ea typeface="Helvetica"/>
          <a:cs typeface="Helvetica"/>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Row>
  </a:tblStyle>
  <a:tblStyle styleId="{C7B018BB-80A7-4F77-B60F-C8B233D01FF8}" styleName="">
    <a:tblBg/>
    <a:wholeTbl>
      <a:tcTxStyle b="off" i="off">
        <a:fontRef idx="minor">
          <a:srgbClr val="000000"/>
        </a:fontRef>
        <a:srgbClr val="000000"/>
      </a:tcTxStyle>
      <a:tcStyle>
        <a:tcBdr>
          <a:left>
            <a:ln w="12700" cap="flat">
              <a:solidFill>
                <a:srgbClr val="B8B8B8"/>
              </a:solidFill>
              <a:prstDash val="solid"/>
              <a:miter lim="400000"/>
            </a:ln>
          </a:left>
          <a:right>
            <a:ln w="12700" cap="flat">
              <a:solidFill>
                <a:srgbClr val="B8B8B8"/>
              </a:solidFill>
              <a:prstDash val="solid"/>
              <a:miter lim="400000"/>
            </a:ln>
          </a:right>
          <a:top>
            <a:ln w="12700" cap="flat">
              <a:solidFill>
                <a:srgbClr val="B8B8B8"/>
              </a:solidFill>
              <a:prstDash val="solid"/>
              <a:miter lim="400000"/>
            </a:ln>
          </a:top>
          <a:bottom>
            <a:ln w="12700" cap="flat">
              <a:solidFill>
                <a:srgbClr val="B8B8B8"/>
              </a:solidFill>
              <a:prstDash val="solid"/>
              <a:miter lim="400000"/>
            </a:ln>
          </a:bottom>
          <a:insideH>
            <a:ln w="12700" cap="flat">
              <a:solidFill>
                <a:srgbClr val="B8B8B8"/>
              </a:solidFill>
              <a:prstDash val="solid"/>
              <a:miter lim="400000"/>
            </a:ln>
          </a:insideH>
          <a:insideV>
            <a:ln w="12700" cap="flat">
              <a:solidFill>
                <a:srgbClr val="B8B8B8"/>
              </a:solidFill>
              <a:prstDash val="solid"/>
              <a:miter lim="400000"/>
            </a:ln>
          </a:insideV>
        </a:tcBdr>
        <a:fill>
          <a:solidFill>
            <a:srgbClr val="EBEBEB"/>
          </a:solidFill>
        </a:fill>
      </a:tcStyle>
    </a:wholeTbl>
    <a:band2H>
      <a:tcTxStyle/>
      <a:tcStyle>
        <a:tcBdr/>
        <a:fill>
          <a:solidFill>
            <a:srgbClr val="E1E0DA"/>
          </a:solidFill>
        </a:fill>
      </a:tcStyle>
    </a:band2H>
    <a:firstCol>
      <a:tcTxStyle b="on" i="off">
        <a:font>
          <a:latin typeface="Helvetica"/>
          <a:ea typeface="Helvetica"/>
          <a:cs typeface="Helvetica"/>
        </a:font>
        <a:srgbClr val="FFFFFF"/>
      </a:tcTxStyle>
      <a:tcStyle>
        <a:tcBdr>
          <a:left>
            <a:ln w="12700" cap="flat">
              <a:solidFill>
                <a:srgbClr val="606060"/>
              </a:solidFill>
              <a:prstDash val="solid"/>
              <a:miter lim="400000"/>
            </a:ln>
          </a:left>
          <a:right>
            <a:ln w="12700" cap="flat">
              <a:solidFill>
                <a:srgbClr val="606060"/>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rgbClr val="5AC831"/>
          </a:solidFill>
        </a:fill>
      </a:tcStyle>
    </a:firstCol>
    <a:lastRow>
      <a:tcTxStyle b="off" i="off">
        <a:fontRef idx="minor">
          <a:srgbClr val="000000"/>
        </a:fontRef>
        <a:srgbClr val="000000"/>
      </a:tcTxStyle>
      <a:tcStyle>
        <a:tcBdr>
          <a:left>
            <a:ln w="12700" cap="flat">
              <a:solidFill>
                <a:srgbClr val="B8B8B8"/>
              </a:solidFill>
              <a:prstDash val="solid"/>
              <a:miter lim="400000"/>
            </a:ln>
          </a:left>
          <a:right>
            <a:ln w="12700" cap="flat">
              <a:solidFill>
                <a:srgbClr val="B8B8B8"/>
              </a:solidFill>
              <a:prstDash val="solid"/>
              <a:miter lim="400000"/>
            </a:ln>
          </a:right>
          <a:top>
            <a:ln w="25400" cap="flat">
              <a:solidFill>
                <a:srgbClr val="606060"/>
              </a:solidFill>
              <a:prstDash val="solid"/>
              <a:miter lim="400000"/>
            </a:ln>
          </a:top>
          <a:bottom>
            <a:ln w="12700" cap="flat">
              <a:solidFill>
                <a:srgbClr val="606060"/>
              </a:solidFill>
              <a:prstDash val="solid"/>
              <a:miter lim="400000"/>
            </a:ln>
          </a:bottom>
          <a:insideH>
            <a:ln w="12700" cap="flat">
              <a:solidFill>
                <a:srgbClr val="B8B8B8"/>
              </a:solidFill>
              <a:prstDash val="solid"/>
              <a:miter lim="400000"/>
            </a:ln>
          </a:insideH>
          <a:insideV>
            <a:ln w="12700" cap="flat">
              <a:solidFill>
                <a:srgbClr val="B8B8B8"/>
              </a:solidFill>
              <a:prstDash val="solid"/>
              <a:miter lim="400000"/>
            </a:ln>
          </a:insideV>
        </a:tcBdr>
        <a:fill>
          <a:solidFill>
            <a:srgbClr val="EBEBEB"/>
          </a:solidFill>
        </a:fill>
      </a:tcStyle>
    </a:lastRow>
    <a:firstRow>
      <a:tcTxStyle b="on" i="off">
        <a:font>
          <a:latin typeface="Helvetica"/>
          <a:ea typeface="Helvetica"/>
          <a:cs typeface="Helvetica"/>
        </a:font>
        <a:srgbClr val="FFFFFF"/>
      </a:tcTxStyle>
      <a:tcStyle>
        <a:tcBdr>
          <a:left>
            <a:ln w="12700" cap="flat">
              <a:solidFill>
                <a:srgbClr val="606060"/>
              </a:solidFill>
              <a:prstDash val="solid"/>
              <a:miter lim="400000"/>
            </a:ln>
          </a:left>
          <a:right>
            <a:ln w="12700" cap="flat">
              <a:solidFill>
                <a:srgbClr val="606060"/>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chemeClr val="accent2"/>
          </a:solidFill>
        </a:fill>
      </a:tcStyle>
    </a:firstRow>
  </a:tblStyle>
  <a:tblStyle styleId="{EEE7283C-3CF3-47DC-8721-378D4A62B228}" styleName="">
    <a:tblBg/>
    <a:wholeTbl>
      <a:tcTxStyle b="off" i="off">
        <a:fontRef idx="minor">
          <a:srgbClr val="000000"/>
        </a:fontRef>
        <a:srgbClr val="000000"/>
      </a:tcTxStyle>
      <a:tcStyle>
        <a:tcBdr>
          <a:left>
            <a:ln w="12700" cap="flat">
              <a:solidFill>
                <a:srgbClr val="5D5D5D"/>
              </a:solidFill>
              <a:custDash>
                <a:ds d="200000" sp="200000"/>
              </a:custDash>
              <a:miter lim="400000"/>
            </a:ln>
          </a:left>
          <a:right>
            <a:ln w="12700" cap="flat">
              <a:solidFill>
                <a:srgbClr val="5D5D5D"/>
              </a:solidFill>
              <a:custDash>
                <a:ds d="200000" sp="200000"/>
              </a:custDash>
              <a:miter lim="400000"/>
            </a:ln>
          </a:right>
          <a:top>
            <a:ln w="12700" cap="flat">
              <a:solidFill>
                <a:srgbClr val="5D5D5D"/>
              </a:solidFill>
              <a:custDash>
                <a:ds d="200000" sp="200000"/>
              </a:custDash>
              <a:miter lim="400000"/>
            </a:ln>
          </a:top>
          <a:bottom>
            <a:ln w="12700" cap="flat">
              <a:solidFill>
                <a:srgbClr val="5D5D5D"/>
              </a:solidFill>
              <a:custDash>
                <a:ds d="200000" sp="200000"/>
              </a:custDash>
              <a:miter lim="400000"/>
            </a:ln>
          </a:bottom>
          <a:insideH>
            <a:ln w="12700" cap="flat">
              <a:solidFill>
                <a:srgbClr val="5D5D5D"/>
              </a:solidFill>
              <a:custDash>
                <a:ds d="200000" sp="200000"/>
              </a:custDash>
              <a:miter lim="400000"/>
            </a:ln>
          </a:insideH>
          <a:insideV>
            <a:ln w="12700" cap="flat">
              <a:solidFill>
                <a:srgbClr val="5D5D5D"/>
              </a:solidFill>
              <a:custDash>
                <a:ds d="200000" sp="200000"/>
              </a:custDash>
              <a:miter lim="400000"/>
            </a:ln>
          </a:insideV>
        </a:tcBdr>
        <a:fill>
          <a:solidFill>
            <a:srgbClr val="E6E3D7"/>
          </a:solidFill>
        </a:fill>
      </a:tcStyle>
    </a:wholeTbl>
    <a:band2H>
      <a:tcTxStyle/>
      <a:tcStyle>
        <a:tcBdr/>
        <a:fill>
          <a:solidFill>
            <a:srgbClr val="C3C2C2"/>
          </a:solidFill>
        </a:fill>
      </a:tcStyle>
    </a:band2H>
    <a:firstCol>
      <a:tcTxStyle b="on" i="off">
        <a:font>
          <a:latin typeface="Helvetica"/>
          <a:ea typeface="Helvetica"/>
          <a:cs typeface="Helvetica"/>
        </a:font>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09C99"/>
          </a:solidFill>
        </a:fill>
      </a:tcStyle>
    </a:firstCol>
    <a:lastRow>
      <a:tcTxStyle b="on" i="off">
        <a:font>
          <a:latin typeface="Helvetica"/>
          <a:ea typeface="Helvetica"/>
          <a:cs typeface="Helvetica"/>
        </a:font>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7764E"/>
          </a:solidFill>
        </a:fill>
      </a:tcStyle>
    </a:lastRow>
    <a:firstRow>
      <a:tcTxStyle b="on" i="off">
        <a:font>
          <a:latin typeface="Helvetica"/>
          <a:ea typeface="Helvetica"/>
          <a:cs typeface="Helvetica"/>
        </a:font>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7764E"/>
          </a:solidFill>
        </a:fill>
      </a:tcStyle>
    </a:firstRow>
  </a:tblStyle>
  <a:tblStyle styleId="{CF821DB8-F4EB-4A41-A1BA-3FCAFE7338EE}" styleName="">
    <a:tblBg/>
    <a:wholeTbl>
      <a:tcTxStyle b="off"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EBEBEB"/>
          </a:solidFill>
        </a:fill>
      </a:tcStyle>
    </a:wholeTbl>
    <a:band2H>
      <a:tcTxStyle/>
      <a:tcStyle>
        <a:tcBdr/>
        <a:fill>
          <a:solidFill>
            <a:srgbClr val="DCE5E6"/>
          </a:solidFill>
        </a:fill>
      </a:tcStyle>
    </a:band2H>
    <a:firstCol>
      <a:tcTxStyle b="on" i="off">
        <a:font>
          <a:latin typeface="Helvetica"/>
          <a:ea typeface="Helvetica"/>
          <a:cs typeface="Helvetica"/>
        </a:font>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firstCol>
    <a:lastRow>
      <a:tcTxStyle b="on" i="off">
        <a:font>
          <a:latin typeface="Helvetica"/>
          <a:ea typeface="Helvetica"/>
          <a:cs typeface="Helvetica"/>
        </a:font>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lastRow>
    <a:firstRow>
      <a:tcTxStyle b="on" i="off">
        <a:font>
          <a:latin typeface="Helvetica"/>
          <a:ea typeface="Helvetica"/>
          <a:cs typeface="Helvetica"/>
        </a:font>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firstRow>
  </a:tblStyle>
  <a:tblStyle styleId="{33BA23B1-9221-436E-865A-0063620EA4FD}" styleName="">
    <a:tblBg/>
    <a:wholeTbl>
      <a:tcTxStyle b="off" i="off">
        <a:fontRef idx="minor">
          <a:srgbClr val="000000"/>
        </a:fontRef>
        <a:srgbClr val="000000"/>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D0D1D2"/>
          </a:solidFill>
        </a:fill>
      </a:tcStyle>
    </a:wholeTbl>
    <a:band2H>
      <a:tcTxStyle/>
      <a:tcStyle>
        <a:tcBdr/>
        <a:fill>
          <a:solidFill>
            <a:srgbClr val="DEDEDF"/>
          </a:solidFill>
        </a:fill>
      </a:tcStyle>
    </a:band2H>
    <a:firstCol>
      <a:tcTxStyle b="on" i="off">
        <a:font>
          <a:latin typeface="Helvetica"/>
          <a:ea typeface="Helvetica"/>
          <a:cs typeface="Helvetica"/>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535761"/>
          </a:solidFill>
        </a:fill>
      </a:tcStyle>
    </a:firstCol>
    <a:lastRow>
      <a:tcTxStyle b="on" i="off">
        <a:font>
          <a:latin typeface="Helvetica"/>
          <a:ea typeface="Helvetica"/>
          <a:cs typeface="Helvetica"/>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909398"/>
          </a:solidFill>
        </a:fill>
      </a:tcStyle>
    </a:lastRow>
    <a:firstRow>
      <a:tcTxStyle b="on" i="off">
        <a:font>
          <a:latin typeface="Helvetica"/>
          <a:ea typeface="Helvetica"/>
          <a:cs typeface="Helvetica"/>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767C85"/>
          </a:solidFill>
        </a:fill>
      </a:tcStyle>
    </a:firstRow>
  </a:tblStyle>
  <a:tblStyle styleId="{2708684C-4D16-4618-839F-0558EEFCDFE6}" styleName="">
    <a:tblBg/>
    <a:wholeTbl>
      <a:tcTxStyle b="off" i="off">
        <a:fontRef idx="minor">
          <a:srgbClr val="000000"/>
        </a:fontRef>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wholeTbl>
    <a:band2H>
      <a:tcTxStyle/>
      <a:tcStyle>
        <a:tcBdr/>
        <a:fill>
          <a:solidFill>
            <a:srgbClr val="EDEEEE"/>
          </a:solidFill>
        </a:fill>
      </a:tcStyle>
    </a:band2H>
    <a:firstCol>
      <a:tcTxStyle b="on" i="off">
        <a:font>
          <a:latin typeface="Helvetica"/>
          <a:ea typeface="Helvetica"/>
          <a:cs typeface="Helvetica"/>
        </a:font>
        <a:srgbClr val="000000"/>
      </a:tcTxStyle>
      <a:tcStyle>
        <a:tcBdr>
          <a:left>
            <a:ln w="12700" cap="flat">
              <a:noFill/>
              <a:miter lim="400000"/>
            </a:ln>
          </a:left>
          <a:right>
            <a:ln w="12700" cap="flat">
              <a:solidFill>
                <a:srgbClr val="000000"/>
              </a:solidFill>
              <a:prstDash val="solid"/>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firstCol>
    <a:lastRow>
      <a:tcTxStyle b="on" i="off">
        <a:font>
          <a:latin typeface="Helvetica"/>
          <a:ea typeface="Helvetica"/>
          <a:cs typeface="Helvetica"/>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solidFill>
                <a:srgbClr val="000000"/>
              </a:solidFill>
              <a:prstDash val="solid"/>
              <a:miter lim="400000"/>
            </a:ln>
          </a:top>
          <a:bottom>
            <a:ln w="12700" cap="flat">
              <a:noFill/>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lastRow>
    <a:firstRow>
      <a:tcTxStyle b="on" i="off">
        <a:font>
          <a:latin typeface="Helvetica"/>
          <a:ea typeface="Helvetica"/>
          <a:cs typeface="Helvetica"/>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noFill/>
              <a:miter lim="400000"/>
            </a:ln>
          </a:top>
          <a:bottom>
            <a:ln w="12700" cap="flat">
              <a:solidFill>
                <a:srgbClr val="000000"/>
              </a:solidFill>
              <a:prstDash val="solid"/>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34863"/>
    <p:restoredTop sz="94192"/>
  </p:normalViewPr>
  <p:slideViewPr>
    <p:cSldViewPr snapToGrid="0" snapToObjects="1">
      <p:cViewPr varScale="1">
        <p:scale>
          <a:sx n="62" d="100"/>
          <a:sy n="62" d="100"/>
        </p:scale>
        <p:origin x="664" y="-200"/>
      </p:cViewPr>
      <p:guideLst/>
    </p:cSldViewPr>
  </p:slideViewPr>
  <p:outlineViewPr>
    <p:cViewPr>
      <p:scale>
        <a:sx n="33" d="100"/>
        <a:sy n="33" d="100"/>
      </p:scale>
      <p:origin x="0" y="0"/>
    </p:cViewPr>
  </p:outlineViewPr>
  <p:notesTextViewPr>
    <p:cViewPr>
      <p:scale>
        <a:sx n="20" d="100"/>
        <a:sy n="2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16" name="Shape 116"/>
          <p:cNvSpPr>
            <a:spLocks noGrp="1" noRot="1" noChangeAspect="1"/>
          </p:cNvSpPr>
          <p:nvPr>
            <p:ph type="sldImg"/>
          </p:nvPr>
        </p:nvSpPr>
        <p:spPr>
          <a:xfrm>
            <a:off x="1143000" y="685800"/>
            <a:ext cx="4572000" cy="3429000"/>
          </a:xfrm>
          <a:prstGeom prst="rect">
            <a:avLst/>
          </a:prstGeom>
        </p:spPr>
        <p:txBody>
          <a:bodyPr/>
          <a:lstStyle/>
          <a:p>
            <a:endParaRPr dirty="0"/>
          </a:p>
        </p:txBody>
      </p:sp>
      <p:sp>
        <p:nvSpPr>
          <p:cNvPr id="117" name="Shape 117"/>
          <p:cNvSpPr>
            <a:spLocks noGrp="1"/>
          </p:cNvSpPr>
          <p:nvPr>
            <p:ph type="body" sz="quarter" idx="1"/>
          </p:nvPr>
        </p:nvSpPr>
        <p:spPr>
          <a:xfrm>
            <a:off x="914400" y="4343400"/>
            <a:ext cx="5029200" cy="4114800"/>
          </a:xfrm>
          <a:prstGeom prst="rect">
            <a:avLst/>
          </a:prstGeom>
        </p:spPr>
        <p:txBody>
          <a:bodyPr/>
          <a:lstStyle/>
          <a:p>
            <a:endParaRPr/>
          </a:p>
        </p:txBody>
      </p:sp>
    </p:spTree>
  </p:cSld>
  <p:clrMap bg1="lt1" tx1="dk1" bg2="lt2" tx2="dk2" accent1="accent1" accent2="accent2" accent3="accent3" accent4="accent4" accent5="accent5" accent6="accent6" hlink="hlink" folHlink="folHlink"/>
  <p:notesStyle>
    <a:lvl1pPr defTabSz="457200" latinLnBrk="0">
      <a:lnSpc>
        <a:spcPct val="117999"/>
      </a:lnSpc>
      <a:defRPr sz="2200">
        <a:latin typeface="Helvetica Neue"/>
        <a:ea typeface="Helvetica Neue"/>
        <a:cs typeface="Helvetica Neue"/>
        <a:sym typeface="Helvetica Neue"/>
      </a:defRPr>
    </a:lvl1pPr>
    <a:lvl2pPr indent="228600" defTabSz="457200" latinLnBrk="0">
      <a:lnSpc>
        <a:spcPct val="117999"/>
      </a:lnSpc>
      <a:defRPr sz="2200">
        <a:latin typeface="Helvetica Neue"/>
        <a:ea typeface="Helvetica Neue"/>
        <a:cs typeface="Helvetica Neue"/>
        <a:sym typeface="Helvetica Neue"/>
      </a:defRPr>
    </a:lvl2pPr>
    <a:lvl3pPr indent="457200" defTabSz="457200" latinLnBrk="0">
      <a:lnSpc>
        <a:spcPct val="117999"/>
      </a:lnSpc>
      <a:defRPr sz="2200">
        <a:latin typeface="Helvetica Neue"/>
        <a:ea typeface="Helvetica Neue"/>
        <a:cs typeface="Helvetica Neue"/>
        <a:sym typeface="Helvetica Neue"/>
      </a:defRPr>
    </a:lvl3pPr>
    <a:lvl4pPr indent="685800" defTabSz="457200" latinLnBrk="0">
      <a:lnSpc>
        <a:spcPct val="117999"/>
      </a:lnSpc>
      <a:defRPr sz="2200">
        <a:latin typeface="Helvetica Neue"/>
        <a:ea typeface="Helvetica Neue"/>
        <a:cs typeface="Helvetica Neue"/>
        <a:sym typeface="Helvetica Neue"/>
      </a:defRPr>
    </a:lvl4pPr>
    <a:lvl5pPr indent="914400" defTabSz="457200" latinLnBrk="0">
      <a:lnSpc>
        <a:spcPct val="117999"/>
      </a:lnSpc>
      <a:defRPr sz="2200">
        <a:latin typeface="Helvetica Neue"/>
        <a:ea typeface="Helvetica Neue"/>
        <a:cs typeface="Helvetica Neue"/>
        <a:sym typeface="Helvetica Neue"/>
      </a:defRPr>
    </a:lvl5pPr>
    <a:lvl6pPr indent="1143000" defTabSz="457200" latinLnBrk="0">
      <a:lnSpc>
        <a:spcPct val="117999"/>
      </a:lnSpc>
      <a:defRPr sz="2200">
        <a:latin typeface="Helvetica Neue"/>
        <a:ea typeface="Helvetica Neue"/>
        <a:cs typeface="Helvetica Neue"/>
        <a:sym typeface="Helvetica Neue"/>
      </a:defRPr>
    </a:lvl6pPr>
    <a:lvl7pPr indent="1371600" defTabSz="457200" latinLnBrk="0">
      <a:lnSpc>
        <a:spcPct val="117999"/>
      </a:lnSpc>
      <a:defRPr sz="2200">
        <a:latin typeface="Helvetica Neue"/>
        <a:ea typeface="Helvetica Neue"/>
        <a:cs typeface="Helvetica Neue"/>
        <a:sym typeface="Helvetica Neue"/>
      </a:defRPr>
    </a:lvl7pPr>
    <a:lvl8pPr indent="1600200" defTabSz="457200" latinLnBrk="0">
      <a:lnSpc>
        <a:spcPct val="117999"/>
      </a:lnSpc>
      <a:defRPr sz="2200">
        <a:latin typeface="Helvetica Neue"/>
        <a:ea typeface="Helvetica Neue"/>
        <a:cs typeface="Helvetica Neue"/>
        <a:sym typeface="Helvetica Neue"/>
      </a:defRPr>
    </a:lvl8pPr>
    <a:lvl9pPr indent="1828800" defTabSz="457200" latinLnBrk="0">
      <a:lnSpc>
        <a:spcPct val="117999"/>
      </a:lnSpc>
      <a:defRPr sz="2200">
        <a:latin typeface="Helvetica Neue"/>
        <a:ea typeface="Helvetica Neue"/>
        <a:cs typeface="Helvetica Neue"/>
        <a:sym typeface="Helvetica Neue"/>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93717887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61256170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66022929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39238341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US" dirty="0"/>
          </a:p>
        </p:txBody>
      </p:sp>
    </p:spTree>
    <p:extLst>
      <p:ext uri="{BB962C8B-B14F-4D97-AF65-F5344CB8AC3E}">
        <p14:creationId xmlns:p14="http://schemas.microsoft.com/office/powerpoint/2010/main" val="308633048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309627752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01468333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6638993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52934203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77989390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14357499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98930673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85598794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54452022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381629706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62731005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38355965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378595323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132669229"/>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534577740"/>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750027383"/>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05647759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925604497"/>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2932803715"/>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50506324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70395283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US" dirty="0"/>
          </a:p>
        </p:txBody>
      </p:sp>
    </p:spTree>
    <p:extLst>
      <p:ext uri="{BB962C8B-B14F-4D97-AF65-F5344CB8AC3E}">
        <p14:creationId xmlns:p14="http://schemas.microsoft.com/office/powerpoint/2010/main" val="102274762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US" dirty="0"/>
          </a:p>
        </p:txBody>
      </p:sp>
    </p:spTree>
    <p:extLst>
      <p:ext uri="{BB962C8B-B14F-4D97-AF65-F5344CB8AC3E}">
        <p14:creationId xmlns:p14="http://schemas.microsoft.com/office/powerpoint/2010/main" val="296961183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104087105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53752977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278549721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amp; Subtitle">
    <p:spTree>
      <p:nvGrpSpPr>
        <p:cNvPr id="1" name=""/>
        <p:cNvGrpSpPr/>
        <p:nvPr/>
      </p:nvGrpSpPr>
      <p:grpSpPr>
        <a:xfrm>
          <a:off x="0" y="0"/>
          <a:ext cx="0" cy="0"/>
          <a:chOff x="0" y="0"/>
          <a:chExt cx="0" cy="0"/>
        </a:xfrm>
      </p:grpSpPr>
      <p:sp>
        <p:nvSpPr>
          <p:cNvPr id="11" name="Title Text"/>
          <p:cNvSpPr txBox="1">
            <a:spLocks noGrp="1"/>
          </p:cNvSpPr>
          <p:nvPr>
            <p:ph type="title"/>
          </p:nvPr>
        </p:nvSpPr>
        <p:spPr>
          <a:xfrm>
            <a:off x="1270000" y="1638300"/>
            <a:ext cx="10464800" cy="3302000"/>
          </a:xfrm>
          <a:prstGeom prst="rect">
            <a:avLst/>
          </a:prstGeom>
        </p:spPr>
        <p:txBody>
          <a:bodyPr anchor="b"/>
          <a:lstStyle/>
          <a:p>
            <a:r>
              <a:t>Title Text</a:t>
            </a:r>
          </a:p>
        </p:txBody>
      </p:sp>
      <p:sp>
        <p:nvSpPr>
          <p:cNvPr id="12" name="Body Level One…"/>
          <p:cNvSpPr txBox="1">
            <a:spLocks noGrp="1"/>
          </p:cNvSpPr>
          <p:nvPr>
            <p:ph type="body" sz="quarter" idx="1"/>
          </p:nvPr>
        </p:nvSpPr>
        <p:spPr>
          <a:xfrm>
            <a:off x="1270000" y="5029200"/>
            <a:ext cx="10464800" cy="1130300"/>
          </a:xfrm>
          <a:prstGeom prst="rect">
            <a:avLst/>
          </a:prstGeom>
        </p:spPr>
        <p:txBody>
          <a:bodyPr anchor="t"/>
          <a:lstStyle>
            <a:lvl1pPr marL="0" indent="0" algn="ctr">
              <a:spcBef>
                <a:spcPts val="0"/>
              </a:spcBef>
              <a:buSzTx/>
              <a:buNone/>
              <a:defRPr sz="3200"/>
            </a:lvl1pPr>
            <a:lvl2pPr marL="0" indent="228600" algn="ctr">
              <a:spcBef>
                <a:spcPts val="0"/>
              </a:spcBef>
              <a:buSzTx/>
              <a:buNone/>
              <a:defRPr sz="3200"/>
            </a:lvl2pPr>
            <a:lvl3pPr marL="0" indent="457200" algn="ctr">
              <a:spcBef>
                <a:spcPts val="0"/>
              </a:spcBef>
              <a:buSzTx/>
              <a:buNone/>
              <a:defRPr sz="3200"/>
            </a:lvl3pPr>
            <a:lvl4pPr marL="0" indent="685800" algn="ctr">
              <a:spcBef>
                <a:spcPts val="0"/>
              </a:spcBef>
              <a:buSzTx/>
              <a:buNone/>
              <a:defRPr sz="3200"/>
            </a:lvl4pPr>
            <a:lvl5pPr marL="0" indent="914400" algn="ctr">
              <a:spcBef>
                <a:spcPts val="0"/>
              </a:spcBef>
              <a:buSzTx/>
              <a:buNone/>
              <a:defRPr sz="3200"/>
            </a:lvl5pPr>
          </a:lstStyle>
          <a:p>
            <a:r>
              <a:t>Body Level One</a:t>
            </a:r>
          </a:p>
          <a:p>
            <a:pPr lvl="1"/>
            <a:r>
              <a:t>Body Level Two</a:t>
            </a:r>
          </a:p>
          <a:p>
            <a:pPr lvl="2"/>
            <a:r>
              <a:t>Body Level Three</a:t>
            </a:r>
          </a:p>
          <a:p>
            <a:pPr lvl="3"/>
            <a:r>
              <a:t>Body Level Four</a:t>
            </a:r>
          </a:p>
          <a:p>
            <a:pPr lvl="4"/>
            <a:r>
              <a:t>Body Level Five</a:t>
            </a:r>
          </a:p>
        </p:txBody>
      </p:sp>
      <p:sp>
        <p:nvSpPr>
          <p:cNvPr id="13"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type="tx">
  <p:cSld name="Photo">
    <p:spTree>
      <p:nvGrpSpPr>
        <p:cNvPr id="1" name=""/>
        <p:cNvGrpSpPr/>
        <p:nvPr/>
      </p:nvGrpSpPr>
      <p:grpSpPr>
        <a:xfrm>
          <a:off x="0" y="0"/>
          <a:ext cx="0" cy="0"/>
          <a:chOff x="0" y="0"/>
          <a:chExt cx="0" cy="0"/>
        </a:xfrm>
      </p:grpSpPr>
      <p:sp>
        <p:nvSpPr>
          <p:cNvPr id="102" name="Image"/>
          <p:cNvSpPr>
            <a:spLocks noGrp="1"/>
          </p:cNvSpPr>
          <p:nvPr>
            <p:ph type="pic" idx="13"/>
          </p:nvPr>
        </p:nvSpPr>
        <p:spPr>
          <a:xfrm>
            <a:off x="-812800" y="0"/>
            <a:ext cx="15232066" cy="10160000"/>
          </a:xfrm>
          <a:prstGeom prst="rect">
            <a:avLst/>
          </a:prstGeom>
        </p:spPr>
        <p:txBody>
          <a:bodyPr lIns="91439" tIns="45719" rIns="91439" bIns="45719" anchor="t">
            <a:noAutofit/>
          </a:bodyPr>
          <a:lstStyle/>
          <a:p>
            <a:endParaRPr dirty="0"/>
          </a:p>
        </p:txBody>
      </p:sp>
      <p:sp>
        <p:nvSpPr>
          <p:cNvPr id="103"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type="tx">
  <p:cSld name="Blank">
    <p:spTree>
      <p:nvGrpSpPr>
        <p:cNvPr id="1" name=""/>
        <p:cNvGrpSpPr/>
        <p:nvPr/>
      </p:nvGrpSpPr>
      <p:grpSpPr>
        <a:xfrm>
          <a:off x="0" y="0"/>
          <a:ext cx="0" cy="0"/>
          <a:chOff x="0" y="0"/>
          <a:chExt cx="0" cy="0"/>
        </a:xfrm>
      </p:grpSpPr>
      <p:sp>
        <p:nvSpPr>
          <p:cNvPr id="110"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tx">
  <p:cSld name="Title - Centre">
    <p:spTree>
      <p:nvGrpSpPr>
        <p:cNvPr id="1" name=""/>
        <p:cNvGrpSpPr/>
        <p:nvPr/>
      </p:nvGrpSpPr>
      <p:grpSpPr>
        <a:xfrm>
          <a:off x="0" y="0"/>
          <a:ext cx="0" cy="0"/>
          <a:chOff x="0" y="0"/>
          <a:chExt cx="0" cy="0"/>
        </a:xfrm>
      </p:grpSpPr>
      <p:sp>
        <p:nvSpPr>
          <p:cNvPr id="30" name="Title Text"/>
          <p:cNvSpPr txBox="1">
            <a:spLocks noGrp="1"/>
          </p:cNvSpPr>
          <p:nvPr>
            <p:ph type="title"/>
          </p:nvPr>
        </p:nvSpPr>
        <p:spPr>
          <a:xfrm>
            <a:off x="1270000" y="3225800"/>
            <a:ext cx="10464800" cy="3302000"/>
          </a:xfrm>
          <a:prstGeom prst="rect">
            <a:avLst/>
          </a:prstGeom>
        </p:spPr>
        <p:txBody>
          <a:bodyPr/>
          <a:lstStyle/>
          <a:p>
            <a:r>
              <a:t>Title Text</a:t>
            </a:r>
          </a:p>
        </p:txBody>
      </p:sp>
      <p:sp>
        <p:nvSpPr>
          <p:cNvPr id="31"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type="tx">
  <p:cSld name="Photo - Vertical">
    <p:spTree>
      <p:nvGrpSpPr>
        <p:cNvPr id="1" name=""/>
        <p:cNvGrpSpPr/>
        <p:nvPr/>
      </p:nvGrpSpPr>
      <p:grpSpPr>
        <a:xfrm>
          <a:off x="0" y="0"/>
          <a:ext cx="0" cy="0"/>
          <a:chOff x="0" y="0"/>
          <a:chExt cx="0" cy="0"/>
        </a:xfrm>
      </p:grpSpPr>
      <p:sp>
        <p:nvSpPr>
          <p:cNvPr id="38" name="Image"/>
          <p:cNvSpPr>
            <a:spLocks noGrp="1"/>
          </p:cNvSpPr>
          <p:nvPr>
            <p:ph type="pic" idx="13"/>
          </p:nvPr>
        </p:nvSpPr>
        <p:spPr>
          <a:xfrm>
            <a:off x="2717800" y="635000"/>
            <a:ext cx="12357100" cy="8238067"/>
          </a:xfrm>
          <a:prstGeom prst="rect">
            <a:avLst/>
          </a:prstGeom>
        </p:spPr>
        <p:txBody>
          <a:bodyPr lIns="91439" tIns="45719" rIns="91439" bIns="45719" anchor="t">
            <a:noAutofit/>
          </a:bodyPr>
          <a:lstStyle/>
          <a:p>
            <a:endParaRPr dirty="0"/>
          </a:p>
        </p:txBody>
      </p:sp>
      <p:sp>
        <p:nvSpPr>
          <p:cNvPr id="39" name="Title Text"/>
          <p:cNvSpPr txBox="1">
            <a:spLocks noGrp="1"/>
          </p:cNvSpPr>
          <p:nvPr>
            <p:ph type="title"/>
          </p:nvPr>
        </p:nvSpPr>
        <p:spPr>
          <a:xfrm>
            <a:off x="952500" y="635000"/>
            <a:ext cx="5334000" cy="3987800"/>
          </a:xfrm>
          <a:prstGeom prst="rect">
            <a:avLst/>
          </a:prstGeom>
        </p:spPr>
        <p:txBody>
          <a:bodyPr anchor="b"/>
          <a:lstStyle>
            <a:lvl1pPr>
              <a:defRPr sz="6000"/>
            </a:lvl1pPr>
          </a:lstStyle>
          <a:p>
            <a:r>
              <a:t>Title Text</a:t>
            </a:r>
          </a:p>
        </p:txBody>
      </p:sp>
      <p:sp>
        <p:nvSpPr>
          <p:cNvPr id="40" name="Body Level One…"/>
          <p:cNvSpPr txBox="1">
            <a:spLocks noGrp="1"/>
          </p:cNvSpPr>
          <p:nvPr>
            <p:ph type="body" sz="quarter" idx="1"/>
          </p:nvPr>
        </p:nvSpPr>
        <p:spPr>
          <a:xfrm>
            <a:off x="952500" y="4762500"/>
            <a:ext cx="5334000" cy="4102100"/>
          </a:xfrm>
          <a:prstGeom prst="rect">
            <a:avLst/>
          </a:prstGeom>
        </p:spPr>
        <p:txBody>
          <a:bodyPr anchor="t"/>
          <a:lstStyle>
            <a:lvl1pPr marL="0" indent="0" algn="ctr">
              <a:spcBef>
                <a:spcPts val="0"/>
              </a:spcBef>
              <a:buSzTx/>
              <a:buNone/>
              <a:defRPr sz="3200"/>
            </a:lvl1pPr>
            <a:lvl2pPr marL="0" indent="228600" algn="ctr">
              <a:spcBef>
                <a:spcPts val="0"/>
              </a:spcBef>
              <a:buSzTx/>
              <a:buNone/>
              <a:defRPr sz="3200"/>
            </a:lvl2pPr>
            <a:lvl3pPr marL="0" indent="457200" algn="ctr">
              <a:spcBef>
                <a:spcPts val="0"/>
              </a:spcBef>
              <a:buSzTx/>
              <a:buNone/>
              <a:defRPr sz="3200"/>
            </a:lvl3pPr>
            <a:lvl4pPr marL="0" indent="685800" algn="ctr">
              <a:spcBef>
                <a:spcPts val="0"/>
              </a:spcBef>
              <a:buSzTx/>
              <a:buNone/>
              <a:defRPr sz="3200"/>
            </a:lvl4pPr>
            <a:lvl5pPr marL="0" indent="914400" algn="ctr">
              <a:spcBef>
                <a:spcPts val="0"/>
              </a:spcBef>
              <a:buSzTx/>
              <a:buNone/>
              <a:defRPr sz="3200"/>
            </a:lvl5pPr>
          </a:lstStyle>
          <a:p>
            <a:r>
              <a:t>Body Level One</a:t>
            </a:r>
          </a:p>
          <a:p>
            <a:pPr lvl="1"/>
            <a:r>
              <a:t>Body Level Two</a:t>
            </a:r>
          </a:p>
          <a:p>
            <a:pPr lvl="2"/>
            <a:r>
              <a:t>Body Level Three</a:t>
            </a:r>
          </a:p>
          <a:p>
            <a:pPr lvl="3"/>
            <a:r>
              <a:t>Body Level Four</a:t>
            </a:r>
          </a:p>
          <a:p>
            <a:pPr lvl="4"/>
            <a:r>
              <a:t>Body Level Five</a:t>
            </a:r>
          </a:p>
        </p:txBody>
      </p:sp>
      <p:sp>
        <p:nvSpPr>
          <p:cNvPr id="41"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type="tx">
  <p:cSld name="Title - Top">
    <p:spTree>
      <p:nvGrpSpPr>
        <p:cNvPr id="1" name=""/>
        <p:cNvGrpSpPr/>
        <p:nvPr/>
      </p:nvGrpSpPr>
      <p:grpSpPr>
        <a:xfrm>
          <a:off x="0" y="0"/>
          <a:ext cx="0" cy="0"/>
          <a:chOff x="0" y="0"/>
          <a:chExt cx="0" cy="0"/>
        </a:xfrm>
      </p:grpSpPr>
      <p:sp>
        <p:nvSpPr>
          <p:cNvPr id="48" name="Title Text"/>
          <p:cNvSpPr txBox="1">
            <a:spLocks noGrp="1"/>
          </p:cNvSpPr>
          <p:nvPr>
            <p:ph type="title"/>
          </p:nvPr>
        </p:nvSpPr>
        <p:spPr>
          <a:prstGeom prst="rect">
            <a:avLst/>
          </a:prstGeom>
        </p:spPr>
        <p:txBody>
          <a:bodyPr/>
          <a:lstStyle/>
          <a:p>
            <a:r>
              <a:t>Title Text</a:t>
            </a:r>
          </a:p>
        </p:txBody>
      </p:sp>
      <p:sp>
        <p:nvSpPr>
          <p:cNvPr id="49"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type="tx">
  <p:cSld name="Title &amp; Bullets">
    <p:spTree>
      <p:nvGrpSpPr>
        <p:cNvPr id="1" name=""/>
        <p:cNvGrpSpPr/>
        <p:nvPr/>
      </p:nvGrpSpPr>
      <p:grpSpPr>
        <a:xfrm>
          <a:off x="0" y="0"/>
          <a:ext cx="0" cy="0"/>
          <a:chOff x="0" y="0"/>
          <a:chExt cx="0" cy="0"/>
        </a:xfrm>
      </p:grpSpPr>
      <p:sp>
        <p:nvSpPr>
          <p:cNvPr id="56" name="Title Text"/>
          <p:cNvSpPr txBox="1">
            <a:spLocks noGrp="1"/>
          </p:cNvSpPr>
          <p:nvPr>
            <p:ph type="title"/>
          </p:nvPr>
        </p:nvSpPr>
        <p:spPr>
          <a:prstGeom prst="rect">
            <a:avLst/>
          </a:prstGeom>
        </p:spPr>
        <p:txBody>
          <a:bodyPr/>
          <a:lstStyle/>
          <a:p>
            <a:r>
              <a:t>Title Text</a:t>
            </a:r>
          </a:p>
        </p:txBody>
      </p:sp>
      <p:sp>
        <p:nvSpPr>
          <p:cNvPr id="57" name="Body Level One…"/>
          <p:cNvSpPr txBox="1">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58"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type="tx">
  <p:cSld name="Title, Bullets &amp; Photo">
    <p:spTree>
      <p:nvGrpSpPr>
        <p:cNvPr id="1" name=""/>
        <p:cNvGrpSpPr/>
        <p:nvPr/>
      </p:nvGrpSpPr>
      <p:grpSpPr>
        <a:xfrm>
          <a:off x="0" y="0"/>
          <a:ext cx="0" cy="0"/>
          <a:chOff x="0" y="0"/>
          <a:chExt cx="0" cy="0"/>
        </a:xfrm>
      </p:grpSpPr>
      <p:sp>
        <p:nvSpPr>
          <p:cNvPr id="65" name="Image"/>
          <p:cNvSpPr>
            <a:spLocks noGrp="1"/>
          </p:cNvSpPr>
          <p:nvPr>
            <p:ph type="pic" idx="13"/>
          </p:nvPr>
        </p:nvSpPr>
        <p:spPr>
          <a:xfrm>
            <a:off x="4533900" y="2603500"/>
            <a:ext cx="9429750" cy="6286500"/>
          </a:xfrm>
          <a:prstGeom prst="rect">
            <a:avLst/>
          </a:prstGeom>
        </p:spPr>
        <p:txBody>
          <a:bodyPr lIns="91439" tIns="45719" rIns="91439" bIns="45719" anchor="t">
            <a:noAutofit/>
          </a:bodyPr>
          <a:lstStyle/>
          <a:p>
            <a:endParaRPr dirty="0"/>
          </a:p>
        </p:txBody>
      </p:sp>
      <p:sp>
        <p:nvSpPr>
          <p:cNvPr id="66" name="Title Text"/>
          <p:cNvSpPr txBox="1">
            <a:spLocks noGrp="1"/>
          </p:cNvSpPr>
          <p:nvPr>
            <p:ph type="title"/>
          </p:nvPr>
        </p:nvSpPr>
        <p:spPr>
          <a:prstGeom prst="rect">
            <a:avLst/>
          </a:prstGeom>
        </p:spPr>
        <p:txBody>
          <a:bodyPr/>
          <a:lstStyle/>
          <a:p>
            <a:r>
              <a:t>Title Text</a:t>
            </a:r>
          </a:p>
        </p:txBody>
      </p:sp>
      <p:sp>
        <p:nvSpPr>
          <p:cNvPr id="67" name="Body Level One…"/>
          <p:cNvSpPr txBox="1">
            <a:spLocks noGrp="1"/>
          </p:cNvSpPr>
          <p:nvPr>
            <p:ph type="body" sz="half" idx="1"/>
          </p:nvPr>
        </p:nvSpPr>
        <p:spPr>
          <a:xfrm>
            <a:off x="952500" y="2603500"/>
            <a:ext cx="5334000" cy="6286500"/>
          </a:xfrm>
          <a:prstGeom prst="rect">
            <a:avLst/>
          </a:prstGeom>
        </p:spPr>
        <p:txBody>
          <a:bodyPr/>
          <a:lstStyle>
            <a:lvl1pPr marL="342900" indent="-342900">
              <a:spcBef>
                <a:spcPts val="3200"/>
              </a:spcBef>
              <a:defRPr sz="2800"/>
            </a:lvl1pPr>
            <a:lvl2pPr marL="685800" indent="-342900">
              <a:spcBef>
                <a:spcPts val="3200"/>
              </a:spcBef>
              <a:defRPr sz="2800"/>
            </a:lvl2pPr>
            <a:lvl3pPr marL="1028700" indent="-342900">
              <a:spcBef>
                <a:spcPts val="3200"/>
              </a:spcBef>
              <a:defRPr sz="2800"/>
            </a:lvl3pPr>
            <a:lvl4pPr marL="1371600" indent="-342900">
              <a:spcBef>
                <a:spcPts val="3200"/>
              </a:spcBef>
              <a:defRPr sz="2800"/>
            </a:lvl4pPr>
            <a:lvl5pPr marL="1714500" indent="-342900">
              <a:spcBef>
                <a:spcPts val="3200"/>
              </a:spcBef>
              <a:defRPr sz="2800"/>
            </a:lvl5pPr>
          </a:lstStyle>
          <a:p>
            <a:r>
              <a:t>Body Level One</a:t>
            </a:r>
          </a:p>
          <a:p>
            <a:pPr lvl="1"/>
            <a:r>
              <a:t>Body Level Two</a:t>
            </a:r>
          </a:p>
          <a:p>
            <a:pPr lvl="2"/>
            <a:r>
              <a:t>Body Level Three</a:t>
            </a:r>
          </a:p>
          <a:p>
            <a:pPr lvl="3"/>
            <a:r>
              <a:t>Body Level Four</a:t>
            </a:r>
          </a:p>
          <a:p>
            <a:pPr lvl="4"/>
            <a:r>
              <a:t>Body Level Five</a:t>
            </a:r>
          </a:p>
        </p:txBody>
      </p:sp>
      <p:sp>
        <p:nvSpPr>
          <p:cNvPr id="68"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type="tx">
  <p:cSld name="Bullets">
    <p:spTree>
      <p:nvGrpSpPr>
        <p:cNvPr id="1" name=""/>
        <p:cNvGrpSpPr/>
        <p:nvPr/>
      </p:nvGrpSpPr>
      <p:grpSpPr>
        <a:xfrm>
          <a:off x="0" y="0"/>
          <a:ext cx="0" cy="0"/>
          <a:chOff x="0" y="0"/>
          <a:chExt cx="0" cy="0"/>
        </a:xfrm>
      </p:grpSpPr>
      <p:sp>
        <p:nvSpPr>
          <p:cNvPr id="75" name="Body Level One…"/>
          <p:cNvSpPr txBox="1">
            <a:spLocks noGrp="1"/>
          </p:cNvSpPr>
          <p:nvPr>
            <p:ph type="body" idx="1"/>
          </p:nvPr>
        </p:nvSpPr>
        <p:spPr>
          <a:xfrm>
            <a:off x="952500" y="1270000"/>
            <a:ext cx="11099800" cy="7213600"/>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76"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type="tx">
  <p:cSld name="Photo - 3 Up">
    <p:spTree>
      <p:nvGrpSpPr>
        <p:cNvPr id="1" name=""/>
        <p:cNvGrpSpPr/>
        <p:nvPr/>
      </p:nvGrpSpPr>
      <p:grpSpPr>
        <a:xfrm>
          <a:off x="0" y="0"/>
          <a:ext cx="0" cy="0"/>
          <a:chOff x="0" y="0"/>
          <a:chExt cx="0" cy="0"/>
        </a:xfrm>
      </p:grpSpPr>
      <p:sp>
        <p:nvSpPr>
          <p:cNvPr id="83" name="Image"/>
          <p:cNvSpPr>
            <a:spLocks noGrp="1"/>
          </p:cNvSpPr>
          <p:nvPr>
            <p:ph type="pic" sz="quarter" idx="13"/>
          </p:nvPr>
        </p:nvSpPr>
        <p:spPr>
          <a:xfrm>
            <a:off x="6680200" y="5026947"/>
            <a:ext cx="6057901" cy="4040705"/>
          </a:xfrm>
          <a:prstGeom prst="rect">
            <a:avLst/>
          </a:prstGeom>
        </p:spPr>
        <p:txBody>
          <a:bodyPr lIns="91439" tIns="45719" rIns="91439" bIns="45719" anchor="t">
            <a:noAutofit/>
          </a:bodyPr>
          <a:lstStyle/>
          <a:p>
            <a:endParaRPr dirty="0"/>
          </a:p>
        </p:txBody>
      </p:sp>
      <p:sp>
        <p:nvSpPr>
          <p:cNvPr id="84" name="Image"/>
          <p:cNvSpPr>
            <a:spLocks noGrp="1"/>
          </p:cNvSpPr>
          <p:nvPr>
            <p:ph type="pic" sz="quarter" idx="14"/>
          </p:nvPr>
        </p:nvSpPr>
        <p:spPr>
          <a:xfrm>
            <a:off x="6502400" y="886747"/>
            <a:ext cx="5867400" cy="3911601"/>
          </a:xfrm>
          <a:prstGeom prst="rect">
            <a:avLst/>
          </a:prstGeom>
        </p:spPr>
        <p:txBody>
          <a:bodyPr lIns="91439" tIns="45719" rIns="91439" bIns="45719" anchor="t">
            <a:noAutofit/>
          </a:bodyPr>
          <a:lstStyle/>
          <a:p>
            <a:endParaRPr dirty="0"/>
          </a:p>
        </p:txBody>
      </p:sp>
      <p:sp>
        <p:nvSpPr>
          <p:cNvPr id="85" name="Image"/>
          <p:cNvSpPr>
            <a:spLocks noGrp="1"/>
          </p:cNvSpPr>
          <p:nvPr>
            <p:ph type="pic" idx="15"/>
          </p:nvPr>
        </p:nvSpPr>
        <p:spPr>
          <a:xfrm>
            <a:off x="-2374900" y="889000"/>
            <a:ext cx="11976100" cy="7984067"/>
          </a:xfrm>
          <a:prstGeom prst="rect">
            <a:avLst/>
          </a:prstGeom>
        </p:spPr>
        <p:txBody>
          <a:bodyPr lIns="91439" tIns="45719" rIns="91439" bIns="45719" anchor="t">
            <a:noAutofit/>
          </a:bodyPr>
          <a:lstStyle/>
          <a:p>
            <a:endParaRPr dirty="0"/>
          </a:p>
        </p:txBody>
      </p:sp>
      <p:sp>
        <p:nvSpPr>
          <p:cNvPr id="86"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type="tx">
  <p:cSld name="Quote">
    <p:spTree>
      <p:nvGrpSpPr>
        <p:cNvPr id="1" name=""/>
        <p:cNvGrpSpPr/>
        <p:nvPr/>
      </p:nvGrpSpPr>
      <p:grpSpPr>
        <a:xfrm>
          <a:off x="0" y="0"/>
          <a:ext cx="0" cy="0"/>
          <a:chOff x="0" y="0"/>
          <a:chExt cx="0" cy="0"/>
        </a:xfrm>
      </p:grpSpPr>
      <p:sp>
        <p:nvSpPr>
          <p:cNvPr id="93" name="–Johnny Appleseed"/>
          <p:cNvSpPr txBox="1">
            <a:spLocks noGrp="1"/>
          </p:cNvSpPr>
          <p:nvPr>
            <p:ph type="body" sz="quarter" idx="13"/>
          </p:nvPr>
        </p:nvSpPr>
        <p:spPr>
          <a:xfrm>
            <a:off x="1270000" y="6362700"/>
            <a:ext cx="10464800" cy="469900"/>
          </a:xfrm>
          <a:prstGeom prst="rect">
            <a:avLst/>
          </a:prstGeom>
        </p:spPr>
        <p:txBody>
          <a:bodyPr anchor="t">
            <a:spAutoFit/>
          </a:bodyPr>
          <a:lstStyle>
            <a:lvl1pPr marL="0" indent="0" algn="ctr">
              <a:spcBef>
                <a:spcPts val="0"/>
              </a:spcBef>
              <a:buSzTx/>
              <a:buNone/>
              <a:defRPr sz="2400">
                <a:latin typeface="Helvetica"/>
                <a:ea typeface="Helvetica"/>
                <a:cs typeface="Helvetica"/>
                <a:sym typeface="Helvetica"/>
              </a:defRPr>
            </a:lvl1pPr>
          </a:lstStyle>
          <a:p>
            <a:r>
              <a:t>–Johnny Appleseed</a:t>
            </a:r>
          </a:p>
        </p:txBody>
      </p:sp>
      <p:sp>
        <p:nvSpPr>
          <p:cNvPr id="94" name="“Type a quote here.”"/>
          <p:cNvSpPr txBox="1">
            <a:spLocks noGrp="1"/>
          </p:cNvSpPr>
          <p:nvPr>
            <p:ph type="body" sz="quarter" idx="14"/>
          </p:nvPr>
        </p:nvSpPr>
        <p:spPr>
          <a:xfrm>
            <a:off x="1270000" y="4267200"/>
            <a:ext cx="10464800" cy="685800"/>
          </a:xfrm>
          <a:prstGeom prst="rect">
            <a:avLst/>
          </a:prstGeom>
        </p:spPr>
        <p:txBody>
          <a:bodyPr>
            <a:spAutoFit/>
          </a:bodyPr>
          <a:lstStyle>
            <a:lvl1pPr marL="0" indent="0" algn="ctr">
              <a:spcBef>
                <a:spcPts val="0"/>
              </a:spcBef>
              <a:buSzTx/>
              <a:buNone/>
              <a:defRPr sz="3800"/>
            </a:lvl1pPr>
          </a:lstStyle>
          <a:p>
            <a:r>
              <a:t>“Type a quote here.” </a:t>
            </a:r>
          </a:p>
        </p:txBody>
      </p:sp>
      <p:sp>
        <p:nvSpPr>
          <p:cNvPr id="95"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itle Text"/>
          <p:cNvSpPr txBox="1">
            <a:spLocks noGrp="1"/>
          </p:cNvSpPr>
          <p:nvPr>
            <p:ph type="title"/>
          </p:nvPr>
        </p:nvSpPr>
        <p:spPr>
          <a:xfrm>
            <a:off x="952500" y="444500"/>
            <a:ext cx="11099800" cy="21590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normAutofit/>
          </a:bodyPr>
          <a:lstStyle/>
          <a:p>
            <a:r>
              <a:t>Title Text</a:t>
            </a:r>
          </a:p>
        </p:txBody>
      </p:sp>
      <p:sp>
        <p:nvSpPr>
          <p:cNvPr id="3" name="Body Level One…"/>
          <p:cNvSpPr txBox="1">
            <a:spLocks noGrp="1"/>
          </p:cNvSpPr>
          <p:nvPr>
            <p:ph type="body" idx="1"/>
          </p:nvPr>
        </p:nvSpPr>
        <p:spPr>
          <a:xfrm>
            <a:off x="952500" y="2603500"/>
            <a:ext cx="11099800" cy="62865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normAutofit/>
          </a:bodyPr>
          <a:lstStyle/>
          <a:p>
            <a:r>
              <a:t>Body Level One</a:t>
            </a:r>
          </a:p>
          <a:p>
            <a:pPr lvl="1"/>
            <a:r>
              <a:t>Body Level Two</a:t>
            </a:r>
          </a:p>
          <a:p>
            <a:pPr lvl="2"/>
            <a:r>
              <a:t>Body Level Three</a:t>
            </a:r>
          </a:p>
          <a:p>
            <a:pPr lvl="3"/>
            <a:r>
              <a:t>Body Level Four</a:t>
            </a:r>
          </a:p>
          <a:p>
            <a:pPr lvl="4"/>
            <a:r>
              <a:t>Body Level Five</a:t>
            </a:r>
          </a:p>
        </p:txBody>
      </p:sp>
      <p:sp>
        <p:nvSpPr>
          <p:cNvPr id="4" name="Slide Number"/>
          <p:cNvSpPr txBox="1">
            <a:spLocks noGrp="1"/>
          </p:cNvSpPr>
          <p:nvPr>
            <p:ph type="sldNum" sz="quarter" idx="2"/>
          </p:nvPr>
        </p:nvSpPr>
        <p:spPr>
          <a:xfrm>
            <a:off x="6311798" y="9251950"/>
            <a:ext cx="368504" cy="381000"/>
          </a:xfrm>
          <a:prstGeom prst="rect">
            <a:avLst/>
          </a:prstGeom>
          <a:ln w="12700">
            <a:miter lim="400000"/>
          </a:ln>
        </p:spPr>
        <p:txBody>
          <a:bodyPr wrap="none" lIns="50800" tIns="50800" rIns="50800" bIns="50800">
            <a:spAutoFit/>
          </a:bodyPr>
          <a:lstStyle>
            <a:lvl1pPr>
              <a:defRPr sz="1800"/>
            </a:lvl1pPr>
          </a:lstStyle>
          <a:p>
            <a:fld id="{86CB4B4D-7CA3-9044-876B-883B54F8677D}" type="slidenum">
              <a:rPr/>
              <a:t>‹#›</a:t>
            </a:fld>
            <a:endParaRPr dirty="0"/>
          </a:p>
        </p:txBody>
      </p:sp>
    </p:spTree>
  </p:cSld>
  <p:clrMap bg1="lt1" tx1="dk1" bg2="lt2" tx2="dk2" accent1="accent1" accent2="accent2" accent3="accent3" accent4="accent4" accent5="accent5" accent6="accent6" hlink="hlink" folHlink="folHlink"/>
  <p:sldLayoutIdLst>
    <p:sldLayoutId id="2147483649" r:id="rId1"/>
    <p:sldLayoutId id="2147483651"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 id="2147483660" r:id="rId11"/>
  </p:sldLayoutIdLst>
  <p:transition spd="med"/>
  <p:txStyles>
    <p:titleStyle>
      <a:lvl1pPr marL="0" marR="0" indent="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1pPr>
      <a:lvl2pPr marL="0" marR="0" indent="2286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2pPr>
      <a:lvl3pPr marL="0" marR="0" indent="4572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3pPr>
      <a:lvl4pPr marL="0" marR="0" indent="6858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4pPr>
      <a:lvl5pPr marL="0" marR="0" indent="9144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5pPr>
      <a:lvl6pPr marL="0" marR="0" indent="11430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6pPr>
      <a:lvl7pPr marL="0" marR="0" indent="13716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7pPr>
      <a:lvl8pPr marL="0" marR="0" indent="16002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8pPr>
      <a:lvl9pPr marL="0" marR="0" indent="18288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9pPr>
    </p:titleStyle>
    <p:bodyStyle>
      <a:lvl1pPr marL="4445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1pPr>
      <a:lvl2pPr marL="8890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2pPr>
      <a:lvl3pPr marL="13335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3pPr>
      <a:lvl4pPr marL="17780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4pPr>
      <a:lvl5pPr marL="22225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5pPr>
      <a:lvl6pPr marL="26670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6pPr>
      <a:lvl7pPr marL="31115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7pPr>
      <a:lvl8pPr marL="35560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8pPr>
      <a:lvl9pPr marL="40005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9pPr>
    </p:bodyStyle>
    <p:otherStyle>
      <a:lvl1pPr marL="0" marR="0" indent="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1pPr>
      <a:lvl2pPr marL="0" marR="0" indent="2286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2pPr>
      <a:lvl3pPr marL="0" marR="0" indent="4572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3pPr>
      <a:lvl4pPr marL="0" marR="0" indent="6858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4pPr>
      <a:lvl5pPr marL="0" marR="0" indent="9144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5pPr>
      <a:lvl6pPr marL="0" marR="0" indent="11430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6pPr>
      <a:lvl7pPr marL="0" marR="0" indent="13716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7pPr>
      <a:lvl8pPr marL="0" marR="0" indent="16002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8pPr>
      <a:lvl9pPr marL="0" marR="0" indent="18288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0.xml"/><Relationship Id="rId1" Type="http://schemas.openxmlformats.org/officeDocument/2006/relationships/slideLayout" Target="../slideLayouts/slideLayout1.xml"/><Relationship Id="rId4" Type="http://schemas.openxmlformats.org/officeDocument/2006/relationships/image" Target="../media/image13.png"/></Relationships>
</file>

<file path=ppt/slides/_rels/slide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1.xml"/><Relationship Id="rId1" Type="http://schemas.openxmlformats.org/officeDocument/2006/relationships/slideLayout" Target="../slideLayouts/slideLayout1.xml"/><Relationship Id="rId4" Type="http://schemas.openxmlformats.org/officeDocument/2006/relationships/image" Target="../media/image14.png"/></Relationships>
</file>

<file path=ppt/slides/_rels/slide1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2.xml"/><Relationship Id="rId1" Type="http://schemas.openxmlformats.org/officeDocument/2006/relationships/slideLayout" Target="../slideLayouts/slideLayout1.xml"/><Relationship Id="rId4" Type="http://schemas.openxmlformats.org/officeDocument/2006/relationships/image" Target="../media/image15.png"/></Relationships>
</file>

<file path=ppt/slides/_rels/slide1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3.xml"/><Relationship Id="rId1" Type="http://schemas.openxmlformats.org/officeDocument/2006/relationships/slideLayout" Target="../slideLayouts/slideLayout1.xml"/><Relationship Id="rId4" Type="http://schemas.openxmlformats.org/officeDocument/2006/relationships/image" Target="../media/image16.png"/></Relationships>
</file>

<file path=ppt/slides/_rels/slide1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4.xml"/><Relationship Id="rId1" Type="http://schemas.openxmlformats.org/officeDocument/2006/relationships/slideLayout" Target="../slideLayouts/slideLayout1.xml"/><Relationship Id="rId4" Type="http://schemas.openxmlformats.org/officeDocument/2006/relationships/image" Target="../media/image17.png"/></Relationships>
</file>

<file path=ppt/slides/_rels/slide1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6.xml"/><Relationship Id="rId1" Type="http://schemas.openxmlformats.org/officeDocument/2006/relationships/slideLayout" Target="../slideLayouts/slideLayout1.xml"/><Relationship Id="rId4" Type="http://schemas.openxmlformats.org/officeDocument/2006/relationships/image" Target="../media/image18.png"/></Relationships>
</file>

<file path=ppt/slides/_rels/slide1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7.xml"/><Relationship Id="rId1" Type="http://schemas.openxmlformats.org/officeDocument/2006/relationships/slideLayout" Target="../slideLayouts/slideLayout1.xml"/><Relationship Id="rId4" Type="http://schemas.openxmlformats.org/officeDocument/2006/relationships/image" Target="../media/image19.png"/></Relationships>
</file>

<file path=ppt/slides/_rels/slide18.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image" Target="../media/image7.png"/><Relationship Id="rId7" Type="http://schemas.openxmlformats.org/officeDocument/2006/relationships/image" Target="../media/image10.png"/><Relationship Id="rId2" Type="http://schemas.openxmlformats.org/officeDocument/2006/relationships/notesSlide" Target="../notesSlides/notesSlide18.xml"/><Relationship Id="rId1" Type="http://schemas.openxmlformats.org/officeDocument/2006/relationships/slideLayout" Target="../slideLayouts/slideLayout1.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18.png"/><Relationship Id="rId9" Type="http://schemas.openxmlformats.org/officeDocument/2006/relationships/image" Target="../media/image12.png"/></Relationships>
</file>

<file path=ppt/slides/_rels/slide19.xml.rels><?xml version="1.0" encoding="UTF-8" standalone="yes"?>
<Relationships xmlns="http://schemas.openxmlformats.org/package/2006/relationships"><Relationship Id="rId8" Type="http://schemas.openxmlformats.org/officeDocument/2006/relationships/image" Target="../media/image16.png"/><Relationship Id="rId3" Type="http://schemas.openxmlformats.org/officeDocument/2006/relationships/image" Target="../media/image7.png"/><Relationship Id="rId7" Type="http://schemas.openxmlformats.org/officeDocument/2006/relationships/image" Target="../media/image15.png"/><Relationship Id="rId2" Type="http://schemas.openxmlformats.org/officeDocument/2006/relationships/notesSlide" Target="../notesSlides/notesSlide19.xml"/><Relationship Id="rId1" Type="http://schemas.openxmlformats.org/officeDocument/2006/relationships/slideLayout" Target="../slideLayouts/slideLayout1.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9.png"/><Relationship Id="rId9" Type="http://schemas.openxmlformats.org/officeDocument/2006/relationships/image" Target="../media/image17.png"/></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8" Type="http://schemas.openxmlformats.org/officeDocument/2006/relationships/image" Target="../media/image24.png"/><Relationship Id="rId3" Type="http://schemas.openxmlformats.org/officeDocument/2006/relationships/image" Target="../media/image20.png"/><Relationship Id="rId7" Type="http://schemas.openxmlformats.org/officeDocument/2006/relationships/image" Target="../media/image23.png"/><Relationship Id="rId2" Type="http://schemas.openxmlformats.org/officeDocument/2006/relationships/notesSlide" Target="../notesSlides/notesSlide20.xml"/><Relationship Id="rId1" Type="http://schemas.openxmlformats.org/officeDocument/2006/relationships/slideLayout" Target="../slideLayouts/slideLayout1.xml"/><Relationship Id="rId6" Type="http://schemas.openxmlformats.org/officeDocument/2006/relationships/image" Target="../media/image7.png"/><Relationship Id="rId5" Type="http://schemas.openxmlformats.org/officeDocument/2006/relationships/image" Target="../media/image22.png"/><Relationship Id="rId4" Type="http://schemas.openxmlformats.org/officeDocument/2006/relationships/image" Target="../media/image21.png"/><Relationship Id="rId9" Type="http://schemas.openxmlformats.org/officeDocument/2006/relationships/image" Target="../media/image25.png"/></Relationships>
</file>

<file path=ppt/slides/_rels/slide2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1.xml"/><Relationship Id="rId1" Type="http://schemas.openxmlformats.org/officeDocument/2006/relationships/slideLayout" Target="../slideLayouts/slideLayout1.xml"/><Relationship Id="rId5" Type="http://schemas.openxmlformats.org/officeDocument/2006/relationships/image" Target="../media/image9.png"/><Relationship Id="rId4" Type="http://schemas.openxmlformats.org/officeDocument/2006/relationships/image" Target="../media/image8.png"/></Relationships>
</file>

<file path=ppt/slides/_rels/slide2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2.xml"/><Relationship Id="rId1" Type="http://schemas.openxmlformats.org/officeDocument/2006/relationships/slideLayout" Target="../slideLayouts/slideLayout1.xml"/><Relationship Id="rId5" Type="http://schemas.openxmlformats.org/officeDocument/2006/relationships/image" Target="../media/image11.png"/><Relationship Id="rId4" Type="http://schemas.openxmlformats.org/officeDocument/2006/relationships/image" Target="../media/image10.png"/></Relationships>
</file>

<file path=ppt/slides/_rels/slide2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3.xml"/><Relationship Id="rId1" Type="http://schemas.openxmlformats.org/officeDocument/2006/relationships/slideLayout" Target="../slideLayouts/slideLayout1.xml"/><Relationship Id="rId5" Type="http://schemas.openxmlformats.org/officeDocument/2006/relationships/image" Target="../media/image13.png"/><Relationship Id="rId4" Type="http://schemas.openxmlformats.org/officeDocument/2006/relationships/image" Target="../media/image12.png"/></Relationships>
</file>

<file path=ppt/slides/_rels/slide2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4.xml"/><Relationship Id="rId1" Type="http://schemas.openxmlformats.org/officeDocument/2006/relationships/slideLayout" Target="../slideLayouts/slideLayout1.xml"/><Relationship Id="rId5" Type="http://schemas.openxmlformats.org/officeDocument/2006/relationships/image" Target="../media/image15.png"/><Relationship Id="rId4" Type="http://schemas.openxmlformats.org/officeDocument/2006/relationships/image" Target="../media/image14.png"/></Relationships>
</file>

<file path=ppt/slides/_rels/slide2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5.xml"/><Relationship Id="rId1" Type="http://schemas.openxmlformats.org/officeDocument/2006/relationships/slideLayout" Target="../slideLayouts/slideLayout1.xml"/><Relationship Id="rId5" Type="http://schemas.openxmlformats.org/officeDocument/2006/relationships/image" Target="../media/image17.png"/><Relationship Id="rId4" Type="http://schemas.openxmlformats.org/officeDocument/2006/relationships/image" Target="../media/image16.png"/></Relationships>
</file>

<file path=ppt/slides/_rels/slide26.xml.rels><?xml version="1.0" encoding="UTF-8" standalone="yes"?>
<Relationships xmlns="http://schemas.openxmlformats.org/package/2006/relationships"><Relationship Id="rId8" Type="http://schemas.openxmlformats.org/officeDocument/2006/relationships/image" Target="../media/image24.png"/><Relationship Id="rId3" Type="http://schemas.openxmlformats.org/officeDocument/2006/relationships/image" Target="../media/image20.png"/><Relationship Id="rId7" Type="http://schemas.openxmlformats.org/officeDocument/2006/relationships/image" Target="../media/image23.png"/><Relationship Id="rId2" Type="http://schemas.openxmlformats.org/officeDocument/2006/relationships/notesSlide" Target="../notesSlides/notesSlide26.xml"/><Relationship Id="rId1" Type="http://schemas.openxmlformats.org/officeDocument/2006/relationships/slideLayout" Target="../slideLayouts/slideLayout1.xml"/><Relationship Id="rId6" Type="http://schemas.openxmlformats.org/officeDocument/2006/relationships/image" Target="../media/image7.png"/><Relationship Id="rId5" Type="http://schemas.openxmlformats.org/officeDocument/2006/relationships/image" Target="../media/image22.png"/><Relationship Id="rId4" Type="http://schemas.openxmlformats.org/officeDocument/2006/relationships/image" Target="../media/image21.png"/><Relationship Id="rId9" Type="http://schemas.openxmlformats.org/officeDocument/2006/relationships/image" Target="../media/image25.png"/></Relationships>
</file>

<file path=ppt/slides/_rels/slide2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7.xml"/><Relationship Id="rId1" Type="http://schemas.openxmlformats.org/officeDocument/2006/relationships/slideLayout" Target="../slideLayouts/slideLayout1.xml"/><Relationship Id="rId5" Type="http://schemas.openxmlformats.org/officeDocument/2006/relationships/image" Target="../media/image9.png"/><Relationship Id="rId4" Type="http://schemas.openxmlformats.org/officeDocument/2006/relationships/image" Target="../media/image8.png"/></Relationships>
</file>

<file path=ppt/slides/_rels/slide2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8.xml"/><Relationship Id="rId1" Type="http://schemas.openxmlformats.org/officeDocument/2006/relationships/slideLayout" Target="../slideLayouts/slideLayout1.xml"/><Relationship Id="rId5" Type="http://schemas.openxmlformats.org/officeDocument/2006/relationships/image" Target="../media/image11.png"/><Relationship Id="rId4" Type="http://schemas.openxmlformats.org/officeDocument/2006/relationships/image" Target="../media/image10.png"/></Relationships>
</file>

<file path=ppt/slides/_rels/slide2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9.xml"/><Relationship Id="rId1" Type="http://schemas.openxmlformats.org/officeDocument/2006/relationships/slideLayout" Target="../slideLayouts/slideLayout1.xml"/><Relationship Id="rId5" Type="http://schemas.openxmlformats.org/officeDocument/2006/relationships/image" Target="../media/image13.png"/><Relationship Id="rId4" Type="http://schemas.openxmlformats.org/officeDocument/2006/relationships/image" Target="../media/image12.png"/></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0.xml"/><Relationship Id="rId1" Type="http://schemas.openxmlformats.org/officeDocument/2006/relationships/slideLayout" Target="../slideLayouts/slideLayout1.xml"/><Relationship Id="rId5" Type="http://schemas.openxmlformats.org/officeDocument/2006/relationships/image" Target="../media/image15.png"/><Relationship Id="rId4" Type="http://schemas.openxmlformats.org/officeDocument/2006/relationships/image" Target="../media/image14.png"/></Relationships>
</file>

<file path=ppt/slides/_rels/slide3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1.xml"/><Relationship Id="rId1" Type="http://schemas.openxmlformats.org/officeDocument/2006/relationships/slideLayout" Target="../slideLayouts/slideLayout1.xml"/><Relationship Id="rId5" Type="http://schemas.openxmlformats.org/officeDocument/2006/relationships/image" Target="../media/image17.png"/><Relationship Id="rId4" Type="http://schemas.openxmlformats.org/officeDocument/2006/relationships/image" Target="../media/image16.png"/></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5.xml"/><Relationship Id="rId1" Type="http://schemas.openxmlformats.org/officeDocument/2006/relationships/slideLayout" Target="../slideLayouts/slideLayout1.xml"/><Relationship Id="rId4" Type="http://schemas.openxmlformats.org/officeDocument/2006/relationships/image" Target="../media/image8.png"/></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6.xml"/><Relationship Id="rId1" Type="http://schemas.openxmlformats.org/officeDocument/2006/relationships/slideLayout" Target="../slideLayouts/slideLayout1.xml"/><Relationship Id="rId4" Type="http://schemas.openxmlformats.org/officeDocument/2006/relationships/image" Target="../media/image9.png"/></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7.xml"/><Relationship Id="rId1" Type="http://schemas.openxmlformats.org/officeDocument/2006/relationships/slideLayout" Target="../slideLayouts/slideLayout1.xml"/><Relationship Id="rId4" Type="http://schemas.openxmlformats.org/officeDocument/2006/relationships/image" Target="../media/image10.png"/></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8.xml"/><Relationship Id="rId1" Type="http://schemas.openxmlformats.org/officeDocument/2006/relationships/slideLayout" Target="../slideLayouts/slideLayout1.xml"/><Relationship Id="rId4" Type="http://schemas.openxmlformats.org/officeDocument/2006/relationships/image" Target="../media/image11.png"/></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9.xml"/><Relationship Id="rId1" Type="http://schemas.openxmlformats.org/officeDocument/2006/relationships/slideLayout" Target="../slideLayouts/slideLayout1.xml"/><Relationship Id="rId4" Type="http://schemas.openxmlformats.org/officeDocument/2006/relationships/image" Target="../media/image1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 name="Word of the Day…"/>
          <p:cNvSpPr txBox="1"/>
          <p:nvPr/>
        </p:nvSpPr>
        <p:spPr>
          <a:xfrm>
            <a:off x="219430" y="152303"/>
            <a:ext cx="12565940" cy="3180358"/>
          </a:xfrm>
          <a:prstGeom prst="rect">
            <a:avLst/>
          </a:prstGeom>
          <a:ln w="12700">
            <a:miter lim="400000"/>
          </a:ln>
          <a:effectLst>
            <a:outerShdw dist="25400" dir="5400000" rotWithShape="0">
              <a:srgbClr val="000000"/>
            </a:outerShdw>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p>
            <a:pPr>
              <a:defRPr sz="12100" b="1">
                <a:solidFill>
                  <a:schemeClr val="accent5"/>
                </a:solidFill>
                <a:latin typeface="American Typewriter"/>
                <a:ea typeface="American Typewriter"/>
                <a:cs typeface="American Typewriter"/>
                <a:sym typeface="American Typewriter"/>
              </a:defRPr>
            </a:pPr>
            <a:r>
              <a:rPr dirty="0">
                <a:solidFill>
                  <a:srgbClr val="00AEEE"/>
                </a:solidFill>
                <a:latin typeface="Gill Sans MT" panose="020B0502020104020203" pitchFamily="34" charset="77"/>
              </a:rPr>
              <a:t>Word of the Day</a:t>
            </a:r>
          </a:p>
          <a:p>
            <a:pPr algn="r">
              <a:defRPr sz="7900" b="1">
                <a:solidFill>
                  <a:schemeClr val="accent6"/>
                </a:solidFill>
                <a:latin typeface="American Typewriter"/>
                <a:ea typeface="American Typewriter"/>
                <a:cs typeface="American Typewriter"/>
                <a:sym typeface="American Typewriter"/>
              </a:defRPr>
            </a:pPr>
            <a:r>
              <a:rPr lang="en-GB" dirty="0">
                <a:solidFill>
                  <a:srgbClr val="0070C0"/>
                </a:solidFill>
                <a:latin typeface="Gill Sans MT" panose="020B0502020104020203" pitchFamily="34" charset="77"/>
              </a:rPr>
              <a:t>Spring</a:t>
            </a:r>
            <a:r>
              <a:rPr dirty="0">
                <a:solidFill>
                  <a:srgbClr val="0070C0"/>
                </a:solidFill>
                <a:latin typeface="Gill Sans MT" panose="020B0502020104020203" pitchFamily="34" charset="77"/>
              </a:rPr>
              <a:t> Term 202</a:t>
            </a:r>
            <a:r>
              <a:rPr lang="en-GB" dirty="0">
                <a:solidFill>
                  <a:srgbClr val="0070C0"/>
                </a:solidFill>
                <a:latin typeface="Gill Sans MT" panose="020B0502020104020203" pitchFamily="34" charset="77"/>
              </a:rPr>
              <a:t>4</a:t>
            </a:r>
            <a:r>
              <a:rPr dirty="0">
                <a:solidFill>
                  <a:srgbClr val="0070C0"/>
                </a:solidFill>
                <a:latin typeface="Gill Sans MT" panose="020B0502020104020203" pitchFamily="34" charset="77"/>
              </a:rPr>
              <a:t> </a:t>
            </a:r>
          </a:p>
        </p:txBody>
      </p:sp>
      <p:sp>
        <p:nvSpPr>
          <p:cNvPr id="121" name="'Words unlock the doors to a world of                                            understanding...'"/>
          <p:cNvSpPr txBox="1"/>
          <p:nvPr/>
        </p:nvSpPr>
        <p:spPr>
          <a:xfrm>
            <a:off x="3330609" y="9023736"/>
            <a:ext cx="9180945" cy="47192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spcBef>
                <a:spcPts val="4200"/>
              </a:spcBef>
              <a:defRPr sz="3200">
                <a:latin typeface="Gill Sans SemiBold"/>
                <a:ea typeface="Gill Sans SemiBold"/>
                <a:cs typeface="Gill Sans SemiBold"/>
                <a:sym typeface="Gill Sans SemiBold"/>
              </a:defRPr>
            </a:pPr>
            <a:r>
              <a:rPr sz="2400" dirty="0">
                <a:latin typeface="Gill Sans MT" panose="020B0502020104020203" pitchFamily="34" charset="77"/>
              </a:rPr>
              <a:t>'</a:t>
            </a:r>
            <a:r>
              <a:rPr sz="2400" b="1" i="1" dirty="0">
                <a:latin typeface="Gill Sans MT" panose="020B0502020104020203" pitchFamily="34" charset="77"/>
                <a:ea typeface="Gill Sans"/>
                <a:cs typeface="Gill Sans"/>
                <a:sym typeface="Gill Sans"/>
              </a:rPr>
              <a:t>Words unlock the doors to a world of</a:t>
            </a:r>
            <a:r>
              <a:rPr lang="en-GB" sz="2400" b="1" i="1" dirty="0">
                <a:latin typeface="Gill Sans MT" panose="020B0502020104020203" pitchFamily="34" charset="77"/>
                <a:ea typeface="Gill Sans"/>
                <a:cs typeface="Gill Sans"/>
                <a:sym typeface="Gill Sans"/>
              </a:rPr>
              <a:t> </a:t>
            </a:r>
            <a:r>
              <a:rPr sz="2400" b="1" i="1" dirty="0">
                <a:latin typeface="Gill Sans MT" panose="020B0502020104020203" pitchFamily="34" charset="77"/>
                <a:ea typeface="Gill Sans"/>
                <a:cs typeface="Gill Sans"/>
                <a:sym typeface="Gill Sans"/>
              </a:rPr>
              <a:t>understanding...'</a:t>
            </a:r>
          </a:p>
        </p:txBody>
      </p:sp>
      <p:sp>
        <p:nvSpPr>
          <p:cNvPr id="122" name="Week 11 - 29th June 2020"/>
          <p:cNvSpPr txBox="1"/>
          <p:nvPr/>
        </p:nvSpPr>
        <p:spPr>
          <a:xfrm>
            <a:off x="5478633" y="3226831"/>
            <a:ext cx="6431248"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b="1">
                <a:latin typeface="American Typewriter"/>
                <a:ea typeface="American Typewriter"/>
                <a:cs typeface="American Typewriter"/>
                <a:sym typeface="American Typewriter"/>
              </a:defRPr>
            </a:lvl1pPr>
          </a:lstStyle>
          <a:p>
            <a:r>
              <a:rPr dirty="0">
                <a:latin typeface="Gill Sans MT" panose="020B0502020104020203" pitchFamily="34" charset="77"/>
              </a:rPr>
              <a:t>Week </a:t>
            </a:r>
            <a:r>
              <a:rPr lang="en-GB" dirty="0">
                <a:latin typeface="Gill Sans MT" panose="020B0502020104020203" pitchFamily="34" charset="77"/>
              </a:rPr>
              <a:t>32</a:t>
            </a:r>
            <a:r>
              <a:rPr dirty="0">
                <a:latin typeface="Gill Sans MT" panose="020B0502020104020203" pitchFamily="34" charset="77"/>
              </a:rPr>
              <a:t> </a:t>
            </a:r>
            <a:r>
              <a:rPr lang="en-GB" dirty="0">
                <a:latin typeface="Gill Sans MT" panose="020B0502020104020203" pitchFamily="34" charset="77"/>
              </a:rPr>
              <a:t>–</a:t>
            </a:r>
            <a:r>
              <a:rPr dirty="0">
                <a:latin typeface="Gill Sans MT" panose="020B0502020104020203" pitchFamily="34" charset="77"/>
              </a:rPr>
              <a:t> </a:t>
            </a:r>
            <a:r>
              <a:rPr lang="en-GB" dirty="0">
                <a:latin typeface="Gill Sans MT" panose="020B0502020104020203" pitchFamily="34" charset="77"/>
              </a:rPr>
              <a:t>13th May </a:t>
            </a:r>
            <a:r>
              <a:rPr dirty="0">
                <a:latin typeface="Gill Sans MT" panose="020B0502020104020203" pitchFamily="34" charset="77"/>
              </a:rPr>
              <a:t>202</a:t>
            </a:r>
            <a:r>
              <a:rPr lang="en-GB" dirty="0">
                <a:latin typeface="Gill Sans MT" panose="020B0502020104020203" pitchFamily="34" charset="77"/>
              </a:rPr>
              <a:t>4</a:t>
            </a:r>
            <a:endParaRPr dirty="0">
              <a:latin typeface="Gill Sans MT" panose="020B0502020104020203" pitchFamily="34" charset="77"/>
            </a:endParaRPr>
          </a:p>
        </p:txBody>
      </p:sp>
      <p:grpSp>
        <p:nvGrpSpPr>
          <p:cNvPr id="10" name="Group 9">
            <a:extLst>
              <a:ext uri="{FF2B5EF4-FFF2-40B4-BE49-F238E27FC236}">
                <a16:creationId xmlns:a16="http://schemas.microsoft.com/office/drawing/2014/main" id="{293E7B5B-BA83-1A40-88CA-41B9CA3846FC}"/>
              </a:ext>
            </a:extLst>
          </p:cNvPr>
          <p:cNvGrpSpPr/>
          <p:nvPr/>
        </p:nvGrpSpPr>
        <p:grpSpPr>
          <a:xfrm>
            <a:off x="-8276819" y="-164678"/>
            <a:ext cx="10029965" cy="15256120"/>
            <a:chOff x="-8642579" y="-164678"/>
            <a:chExt cx="10029965" cy="15256120"/>
          </a:xfrm>
        </p:grpSpPr>
        <p:sp>
          <p:nvSpPr>
            <p:cNvPr id="11" name="Rectangle 10">
              <a:extLst>
                <a:ext uri="{FF2B5EF4-FFF2-40B4-BE49-F238E27FC236}">
                  <a16:creationId xmlns:a16="http://schemas.microsoft.com/office/drawing/2014/main" id="{F360EA16-1FF2-7A41-9FFE-93201C894C8C}"/>
                </a:ext>
              </a:extLst>
            </p:cNvPr>
            <p:cNvSpPr/>
            <p:nvPr/>
          </p:nvSpPr>
          <p:spPr>
            <a:xfrm rot="20706798" flipH="1">
              <a:off x="-8642579" y="-10966"/>
              <a:ext cx="9434333"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12" name="Rectangle 11">
              <a:extLst>
                <a:ext uri="{FF2B5EF4-FFF2-40B4-BE49-F238E27FC236}">
                  <a16:creationId xmlns:a16="http://schemas.microsoft.com/office/drawing/2014/main" id="{E9CF7BC9-F256-484E-B2A3-20A683E99FCB}"/>
                </a:ext>
              </a:extLst>
            </p:cNvPr>
            <p:cNvSpPr/>
            <p:nvPr/>
          </p:nvSpPr>
          <p:spPr>
            <a:xfrm rot="20706798" flipH="1">
              <a:off x="-8046947" y="-164678"/>
              <a:ext cx="9434333" cy="15102408"/>
            </a:xfrm>
            <a:prstGeom prst="rect">
              <a:avLst/>
            </a:prstGeom>
            <a:solidFill>
              <a:srgbClr val="38E1FF">
                <a:alpha val="32941"/>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5" name="Picture 4" descr="A close up of a toy&#10;&#10;Description automatically generated">
            <a:extLst>
              <a:ext uri="{FF2B5EF4-FFF2-40B4-BE49-F238E27FC236}">
                <a16:creationId xmlns:a16="http://schemas.microsoft.com/office/drawing/2014/main" id="{0E0A381E-E771-9A42-828B-936CC6324796}"/>
              </a:ext>
            </a:extLst>
          </p:cNvPr>
          <p:cNvPicPr>
            <a:picLocks noChangeAspect="1"/>
          </p:cNvPicPr>
          <p:nvPr/>
        </p:nvPicPr>
        <p:blipFill rotWithShape="1">
          <a:blip r:embed="rId3">
            <a:extLst>
              <a:ext uri="{28A0092B-C50C-407E-A947-70E740481C1C}">
                <a14:useLocalDpi xmlns:a14="http://schemas.microsoft.com/office/drawing/2010/main" val="0"/>
              </a:ext>
            </a:extLst>
          </a:blip>
          <a:srcRect l="33659" t="20868" r="34222" b="19852"/>
          <a:stretch/>
        </p:blipFill>
        <p:spPr>
          <a:xfrm>
            <a:off x="194597" y="3889160"/>
            <a:ext cx="4115970" cy="5864440"/>
          </a:xfrm>
          <a:prstGeom prst="rect">
            <a:avLst/>
          </a:prstGeom>
        </p:spPr>
      </p:pic>
      <p:pic>
        <p:nvPicPr>
          <p:cNvPr id="7" name="Picture 6" descr="A screenshot of a cell phone&#10;&#10;Description automatically generated">
            <a:extLst>
              <a:ext uri="{FF2B5EF4-FFF2-40B4-BE49-F238E27FC236}">
                <a16:creationId xmlns:a16="http://schemas.microsoft.com/office/drawing/2014/main" id="{2CC5B04C-98BD-014B-B30E-83A1C31AF9E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21315871">
            <a:off x="4454292" y="4450311"/>
            <a:ext cx="3513462" cy="2629302"/>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grpSp>
        <p:nvGrpSpPr>
          <p:cNvPr id="8" name="Group 7">
            <a:extLst>
              <a:ext uri="{FF2B5EF4-FFF2-40B4-BE49-F238E27FC236}">
                <a16:creationId xmlns:a16="http://schemas.microsoft.com/office/drawing/2014/main" id="{95F1DE71-708C-0147-917C-C5B1D4D208D4}"/>
              </a:ext>
            </a:extLst>
          </p:cNvPr>
          <p:cNvGrpSpPr/>
          <p:nvPr/>
        </p:nvGrpSpPr>
        <p:grpSpPr>
          <a:xfrm>
            <a:off x="11561091" y="3182930"/>
            <a:ext cx="8917924" cy="15439250"/>
            <a:chOff x="11782763" y="-862597"/>
            <a:chExt cx="8917924" cy="15439250"/>
          </a:xfrm>
        </p:grpSpPr>
        <p:sp>
          <p:nvSpPr>
            <p:cNvPr id="20" name="Rectangle 19">
              <a:extLst>
                <a:ext uri="{FF2B5EF4-FFF2-40B4-BE49-F238E27FC236}">
                  <a16:creationId xmlns:a16="http://schemas.microsoft.com/office/drawing/2014/main" id="{2699AD46-A23A-0743-A5AD-1B4A4E4B67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1" name="Rectangle 20">
              <a:extLst>
                <a:ext uri="{FF2B5EF4-FFF2-40B4-BE49-F238E27FC236}">
                  <a16:creationId xmlns:a16="http://schemas.microsoft.com/office/drawing/2014/main" id="{F53B4510-4E14-6043-BDB0-C5DAFE276E0E}"/>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13" name="Picture 12" descr="A screenshot of a cell phone&#10;&#10;Description automatically generated">
            <a:extLst>
              <a:ext uri="{FF2B5EF4-FFF2-40B4-BE49-F238E27FC236}">
                <a16:creationId xmlns:a16="http://schemas.microsoft.com/office/drawing/2014/main" id="{6EC0D784-5EA2-6841-BB18-6B704A0BBD5E}"/>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rot="245752">
            <a:off x="6517535" y="6383473"/>
            <a:ext cx="3213149" cy="240306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15" name="Picture 14" descr="A screenshot of a cell phone&#10;&#10;Description automatically generated">
            <a:extLst>
              <a:ext uri="{FF2B5EF4-FFF2-40B4-BE49-F238E27FC236}">
                <a16:creationId xmlns:a16="http://schemas.microsoft.com/office/drawing/2014/main" id="{72679589-8404-E543-896F-014067FE981D}"/>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rot="842618">
            <a:off x="8719809" y="4398356"/>
            <a:ext cx="3138499" cy="2353874"/>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965058" y="281766"/>
            <a:ext cx="10579819"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Shinobi</a:t>
            </a:r>
            <a:r>
              <a:rPr sz="7000" dirty="0">
                <a:solidFill>
                  <a:srgbClr val="00AEEE"/>
                </a:solidFill>
                <a:latin typeface="Gill Sans MT" panose="020B0502020104020203" pitchFamily="34" charset="77"/>
              </a:rPr>
              <a:t>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5125691" y="1309202"/>
            <a:ext cx="3767057"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abhorrent</a:t>
            </a:r>
            <a:endParaRPr dirty="0">
              <a:latin typeface="Gill Sans MT" panose="020B0502020104020203" pitchFamily="34" charset="77"/>
            </a:endParaRPr>
          </a:p>
        </p:txBody>
      </p:sp>
      <p:sp>
        <p:nvSpPr>
          <p:cNvPr id="152" name="Definition:"/>
          <p:cNvSpPr txBox="1"/>
          <p:nvPr/>
        </p:nvSpPr>
        <p:spPr>
          <a:xfrm>
            <a:off x="2212466" y="3241495"/>
            <a:ext cx="247824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adjective</a:t>
            </a:r>
            <a:r>
              <a:rPr dirty="0">
                <a:latin typeface="Gill Sans MT" panose="020B0502020104020203" pitchFamily="34" charset="77"/>
              </a:rPr>
              <a:t>)</a:t>
            </a:r>
          </a:p>
        </p:txBody>
      </p:sp>
      <p:sp>
        <p:nvSpPr>
          <p:cNvPr id="155" name="The was a tear in Freddie’s new school jumper."/>
          <p:cNvSpPr txBox="1"/>
          <p:nvPr/>
        </p:nvSpPr>
        <p:spPr>
          <a:xfrm>
            <a:off x="0" y="6435544"/>
            <a:ext cx="12999688"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dirty="0">
                <a:latin typeface="Gill Sans MT" panose="020B0502020104020203" pitchFamily="34" charset="77"/>
              </a:rPr>
              <a:t>Mrs Mull emphasised how </a:t>
            </a:r>
            <a:r>
              <a:rPr lang="en-GB" b="1" dirty="0">
                <a:latin typeface="Gill Sans MT" panose="020B0502020104020203" pitchFamily="34" charset="77"/>
              </a:rPr>
              <a:t>abhorrent</a:t>
            </a:r>
            <a:r>
              <a:rPr lang="en-GB" dirty="0">
                <a:latin typeface="Gill Sans MT" panose="020B0502020104020203" pitchFamily="34" charset="77"/>
              </a:rPr>
              <a:t> discrimination is.</a:t>
            </a: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330562" cy="8720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5000" i="1">
                <a:solidFill>
                  <a:srgbClr val="A6AAA9"/>
                </a:solidFill>
                <a:latin typeface="Gill Sans"/>
                <a:ea typeface="Gill Sans"/>
                <a:cs typeface="Gill Sans"/>
                <a:sym typeface="Gill Sans"/>
              </a:defRPr>
            </a:lvl1pPr>
          </a:lstStyle>
          <a:p>
            <a:r>
              <a:rPr lang="en-GB" dirty="0">
                <a:latin typeface="Gill Sans MT" panose="020B0502020104020203" pitchFamily="34" charset="77"/>
              </a:rPr>
              <a:t>(ab-hor-rent)</a:t>
            </a:r>
            <a:endParaRPr dirty="0">
              <a:latin typeface="Gill Sans MT" panose="020B0502020104020203" pitchFamily="34" charset="77"/>
            </a:endParaRP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extLst>
              <p:ext uri="{D42A27DB-BD31-4B8C-83A1-F6EECF244321}">
                <p14:modId xmlns:p14="http://schemas.microsoft.com/office/powerpoint/2010/main" val="3488594507"/>
              </p:ext>
            </p:extLst>
          </p:nvPr>
        </p:nvGraphicFramePr>
        <p:xfrm>
          <a:off x="5110" y="7558216"/>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3655998878"/>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repulsive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torrent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discrimination</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loathsome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warrant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it’s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sp>
        <p:nvSpPr>
          <p:cNvPr id="5" name="TextBox 4">
            <a:extLst>
              <a:ext uri="{FF2B5EF4-FFF2-40B4-BE49-F238E27FC236}">
                <a16:creationId xmlns:a16="http://schemas.microsoft.com/office/drawing/2014/main" id="{1324B444-83FF-E056-6138-B8E50E39468C}"/>
              </a:ext>
            </a:extLst>
          </p:cNvPr>
          <p:cNvSpPr txBox="1"/>
          <p:nvPr/>
        </p:nvSpPr>
        <p:spPr>
          <a:xfrm>
            <a:off x="713312" y="4239962"/>
            <a:ext cx="6541655" cy="1764586"/>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r>
              <a:rPr kumimoji="0" lang="en-GB" b="0" i="0" u="none" strike="noStrike" cap="none" spc="0" normalizeH="0" baseline="0" dirty="0">
                <a:ln>
                  <a:noFill/>
                </a:ln>
                <a:solidFill>
                  <a:srgbClr val="000000"/>
                </a:solidFill>
                <a:effectLst/>
                <a:uFillTx/>
                <a:latin typeface="Gill Sans MT" panose="020B0502020104020203" pitchFamily="34" charset="77"/>
                <a:sym typeface="Helvetica Light"/>
              </a:rPr>
              <a:t>If something is abhorrent to you, you hate it very much or consider it completely unacceptable.</a:t>
            </a:r>
          </a:p>
        </p:txBody>
      </p:sp>
      <p:pic>
        <p:nvPicPr>
          <p:cNvPr id="3" name="Picture 2">
            <a:extLst>
              <a:ext uri="{FF2B5EF4-FFF2-40B4-BE49-F238E27FC236}">
                <a16:creationId xmlns:a16="http://schemas.microsoft.com/office/drawing/2014/main" id="{02ED636E-365A-83B6-0D49-357874299E5A}"/>
              </a:ext>
            </a:extLst>
          </p:cNvPr>
          <p:cNvPicPr>
            <a:picLocks noChangeAspect="1"/>
          </p:cNvPicPr>
          <p:nvPr/>
        </p:nvPicPr>
        <p:blipFill>
          <a:blip r:embed="rId4"/>
          <a:stretch>
            <a:fillRect/>
          </a:stretch>
        </p:blipFill>
        <p:spPr>
          <a:xfrm>
            <a:off x="8608049" y="2838765"/>
            <a:ext cx="3251200" cy="3251200"/>
          </a:xfrm>
          <a:prstGeom prst="rect">
            <a:avLst/>
          </a:prstGeom>
        </p:spPr>
      </p:pic>
    </p:spTree>
    <p:extLst>
      <p:ext uri="{BB962C8B-B14F-4D97-AF65-F5344CB8AC3E}">
        <p14:creationId xmlns:p14="http://schemas.microsoft.com/office/powerpoint/2010/main" val="3988174973"/>
      </p:ext>
    </p:extLst>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965058" y="281766"/>
            <a:ext cx="10579819"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Shinobi</a:t>
            </a:r>
            <a:r>
              <a:rPr sz="7000" dirty="0">
                <a:solidFill>
                  <a:srgbClr val="00AEEE"/>
                </a:solidFill>
                <a:latin typeface="Gill Sans MT" panose="020B0502020104020203" pitchFamily="34" charset="77"/>
              </a:rPr>
              <a:t>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5475132" y="1309202"/>
            <a:ext cx="3068148"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crumble</a:t>
            </a:r>
            <a:endParaRPr dirty="0">
              <a:latin typeface="Gill Sans MT" panose="020B0502020104020203" pitchFamily="34" charset="77"/>
            </a:endParaRPr>
          </a:p>
        </p:txBody>
      </p:sp>
      <p:sp>
        <p:nvSpPr>
          <p:cNvPr id="152" name="Definition:"/>
          <p:cNvSpPr txBox="1"/>
          <p:nvPr/>
        </p:nvSpPr>
        <p:spPr>
          <a:xfrm>
            <a:off x="2212466" y="3220713"/>
            <a:ext cx="247824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verb</a:t>
            </a:r>
            <a:r>
              <a:rPr dirty="0">
                <a:latin typeface="Gill Sans MT" panose="020B0502020104020203" pitchFamily="34" charset="77"/>
              </a:rPr>
              <a:t>)</a:t>
            </a:r>
          </a:p>
        </p:txBody>
      </p:sp>
      <p:sp>
        <p:nvSpPr>
          <p:cNvPr id="155" name="The was a tear in Freddie’s new school jumper."/>
          <p:cNvSpPr txBox="1"/>
          <p:nvPr/>
        </p:nvSpPr>
        <p:spPr>
          <a:xfrm>
            <a:off x="0" y="6484643"/>
            <a:ext cx="12999688"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sz="4000" dirty="0">
                <a:solidFill>
                  <a:schemeClr val="accent2"/>
                </a:solidFill>
                <a:latin typeface="Gill Sans MT" panose="020B0502020104020203" pitchFamily="34" charset="77"/>
              </a:rPr>
              <a:t>Joseph’s biscuit </a:t>
            </a:r>
            <a:r>
              <a:rPr lang="en-GB" sz="4000" b="1" dirty="0">
                <a:solidFill>
                  <a:schemeClr val="accent2"/>
                </a:solidFill>
                <a:latin typeface="Gill Sans MT" panose="020B0502020104020203" pitchFamily="34" charset="77"/>
              </a:rPr>
              <a:t>crumbled</a:t>
            </a:r>
            <a:r>
              <a:rPr lang="en-GB" sz="4000" dirty="0">
                <a:solidFill>
                  <a:schemeClr val="accent2"/>
                </a:solidFill>
                <a:latin typeface="Gill Sans MT" panose="020B0502020104020203" pitchFamily="34" charset="77"/>
              </a:rPr>
              <a:t> when he picked it up.</a:t>
            </a: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crum-ble</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317162" y="-5897186"/>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extLst>
              <p:ext uri="{D42A27DB-BD31-4B8C-83A1-F6EECF244321}">
                <p14:modId xmlns:p14="http://schemas.microsoft.com/office/powerpoint/2010/main" val="2700467561"/>
              </p:ext>
            </p:extLst>
          </p:nvPr>
        </p:nvGraphicFramePr>
        <p:xfrm>
          <a:off x="5110" y="7557242"/>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2445892699"/>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collapse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indent="0" algn="ctr" defTabSz="584200" rtl="0" eaLnBrk="1" fontAlgn="auto" latinLnBrk="0" hangingPunct="1">
                        <a:lnSpc>
                          <a:spcPct val="100000"/>
                        </a:lnSpc>
                        <a:spcBef>
                          <a:spcPts val="0"/>
                        </a:spcBef>
                        <a:spcAft>
                          <a:spcPts val="0"/>
                        </a:spcAft>
                        <a:buClrTx/>
                        <a:buSzTx/>
                        <a:buFontTx/>
                        <a:buNone/>
                        <a:tabLst/>
                        <a:defRPr/>
                      </a:pPr>
                      <a:r>
                        <a:rPr lang="en-GB" sz="2600" dirty="0">
                          <a:latin typeface="Gill Sans MT" panose="020B0502020104020203" pitchFamily="34" charset="77"/>
                        </a:rPr>
                        <a:t>build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dirty="0">
                          <a:latin typeface="Gill Sans MT" panose="020B0502020104020203" pitchFamily="34" charset="77"/>
                        </a:rPr>
                        <a:t>-ed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humble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into</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decay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unite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dirty="0">
                          <a:latin typeface="Gill Sans MT" panose="020B0502020104020203" pitchFamily="34" charset="77"/>
                        </a:rPr>
                        <a:t>-</a:t>
                      </a:r>
                      <a:r>
                        <a:rPr lang="en-GB" sz="2600" dirty="0" err="1">
                          <a:latin typeface="Gill Sans MT" panose="020B0502020104020203" pitchFamily="34" charset="77"/>
                        </a:rPr>
                        <a:t>ing</a:t>
                      </a:r>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stumble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away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sp>
        <p:nvSpPr>
          <p:cNvPr id="3" name="TextBox 2">
            <a:extLst>
              <a:ext uri="{FF2B5EF4-FFF2-40B4-BE49-F238E27FC236}">
                <a16:creationId xmlns:a16="http://schemas.microsoft.com/office/drawing/2014/main" id="{BADA2225-447A-EAFD-034A-A99494F1F33B}"/>
              </a:ext>
            </a:extLst>
          </p:cNvPr>
          <p:cNvSpPr txBox="1"/>
          <p:nvPr/>
        </p:nvSpPr>
        <p:spPr>
          <a:xfrm>
            <a:off x="286332" y="4137115"/>
            <a:ext cx="6830725" cy="1764586"/>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r>
              <a:rPr kumimoji="0" lang="en-GB" sz="3600" b="0" i="0" u="none" strike="noStrike" cap="none" spc="0" normalizeH="0" baseline="0" dirty="0">
                <a:ln>
                  <a:noFill/>
                </a:ln>
                <a:solidFill>
                  <a:srgbClr val="000000"/>
                </a:solidFill>
                <a:effectLst/>
                <a:uFillTx/>
                <a:latin typeface="Gill Sans MT" panose="020B0502020104020203" pitchFamily="34" charset="77"/>
                <a:sym typeface="Helvetica Light"/>
              </a:rPr>
              <a:t>If something crumbles, or if you crumble it, it breaks into a lot of small pieces.</a:t>
            </a:r>
          </a:p>
        </p:txBody>
      </p:sp>
      <p:pic>
        <p:nvPicPr>
          <p:cNvPr id="4" name="Picture 3">
            <a:extLst>
              <a:ext uri="{FF2B5EF4-FFF2-40B4-BE49-F238E27FC236}">
                <a16:creationId xmlns:a16="http://schemas.microsoft.com/office/drawing/2014/main" id="{71BD6318-D782-5AAC-D118-DD8C0F9D703E}"/>
              </a:ext>
            </a:extLst>
          </p:cNvPr>
          <p:cNvPicPr>
            <a:picLocks noChangeAspect="1"/>
          </p:cNvPicPr>
          <p:nvPr/>
        </p:nvPicPr>
        <p:blipFill>
          <a:blip r:embed="rId4"/>
          <a:stretch>
            <a:fillRect/>
          </a:stretch>
        </p:blipFill>
        <p:spPr>
          <a:xfrm>
            <a:off x="8492220" y="2753715"/>
            <a:ext cx="3251200" cy="3251200"/>
          </a:xfrm>
          <a:prstGeom prst="rect">
            <a:avLst/>
          </a:prstGeom>
        </p:spPr>
      </p:pic>
    </p:spTree>
    <p:extLst>
      <p:ext uri="{BB962C8B-B14F-4D97-AF65-F5344CB8AC3E}">
        <p14:creationId xmlns:p14="http://schemas.microsoft.com/office/powerpoint/2010/main" val="2605260247"/>
      </p:ext>
    </p:extLst>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965058" y="281766"/>
            <a:ext cx="10579819"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Shinobi</a:t>
            </a:r>
            <a:r>
              <a:rPr sz="7000" dirty="0">
                <a:solidFill>
                  <a:srgbClr val="00AEEE"/>
                </a:solidFill>
                <a:latin typeface="Gill Sans MT" panose="020B0502020104020203" pitchFamily="34" charset="77"/>
              </a:rPr>
              <a:t>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5977161" y="1339979"/>
            <a:ext cx="2438168" cy="111825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sz="6600" dirty="0">
                <a:latin typeface="Gill Sans MT" panose="020B0502020104020203" pitchFamily="34" charset="77"/>
              </a:rPr>
              <a:t>forgive</a:t>
            </a:r>
            <a:endParaRPr sz="7200" dirty="0">
              <a:latin typeface="Gill Sans MT" panose="020B0502020104020203" pitchFamily="34" charset="77"/>
            </a:endParaRPr>
          </a:p>
        </p:txBody>
      </p:sp>
      <p:sp>
        <p:nvSpPr>
          <p:cNvPr id="152" name="Definition:"/>
          <p:cNvSpPr txBox="1"/>
          <p:nvPr/>
        </p:nvSpPr>
        <p:spPr>
          <a:xfrm>
            <a:off x="2212466" y="3137585"/>
            <a:ext cx="247824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verb</a:t>
            </a:r>
            <a:r>
              <a:rPr dirty="0">
                <a:latin typeface="Gill Sans MT" panose="020B0502020104020203" pitchFamily="34" charset="77"/>
              </a:rPr>
              <a:t>)</a:t>
            </a:r>
          </a:p>
        </p:txBody>
      </p:sp>
      <p:sp>
        <p:nvSpPr>
          <p:cNvPr id="154" name="If you tear paper, cloth, or another material, or if it tears, you pull it into two pieces or you pull it so that a hole appears in it."/>
          <p:cNvSpPr txBox="1"/>
          <p:nvPr/>
        </p:nvSpPr>
        <p:spPr>
          <a:xfrm>
            <a:off x="748340" y="3792949"/>
            <a:ext cx="6991756" cy="231858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3600" dirty="0">
                <a:latin typeface="Gill Sans MT" panose="020B0502020104020203" pitchFamily="34" charset="77"/>
              </a:rPr>
              <a:t>If you forgive someone who has done something bad or wrong, you stop being angry with them and no longer want to punish them.</a:t>
            </a:r>
          </a:p>
        </p:txBody>
      </p:sp>
      <p:sp>
        <p:nvSpPr>
          <p:cNvPr id="155" name="The was a tear in Freddie’s new school jumper."/>
          <p:cNvSpPr txBox="1"/>
          <p:nvPr/>
        </p:nvSpPr>
        <p:spPr>
          <a:xfrm>
            <a:off x="5112" y="6554768"/>
            <a:ext cx="12999688"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sz="4000" dirty="0">
                <a:latin typeface="Gill Sans MT" panose="020B0502020104020203" pitchFamily="34" charset="77"/>
              </a:rPr>
              <a:t>Chun </a:t>
            </a:r>
            <a:r>
              <a:rPr lang="en-GB" sz="4000" b="1" dirty="0">
                <a:latin typeface="Gill Sans MT" panose="020B0502020104020203" pitchFamily="34" charset="77"/>
              </a:rPr>
              <a:t>forgave</a:t>
            </a:r>
            <a:r>
              <a:rPr lang="en-GB" sz="4000" dirty="0">
                <a:latin typeface="Gill Sans MT" panose="020B0502020104020203" pitchFamily="34" charset="77"/>
              </a:rPr>
              <a:t> Ezra for knocking over her drink.</a:t>
            </a:r>
            <a:endParaRPr sz="4000"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5040153" y="2182175"/>
            <a:ext cx="4232357" cy="8720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for-give</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extLst>
              <p:ext uri="{D42A27DB-BD31-4B8C-83A1-F6EECF244321}">
                <p14:modId xmlns:p14="http://schemas.microsoft.com/office/powerpoint/2010/main" val="3238147284"/>
              </p:ext>
            </p:extLst>
          </p:nvPr>
        </p:nvGraphicFramePr>
        <p:xfrm>
          <a:off x="5110" y="7542175"/>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608978">
                  <a:extLst>
                    <a:ext uri="{9D8B030D-6E8A-4147-A177-3AD203B41FA5}">
                      <a16:colId xmlns:a16="http://schemas.microsoft.com/office/drawing/2014/main" val="3334831431"/>
                    </a:ext>
                  </a:extLst>
                </a:gridCol>
                <a:gridCol w="259089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excuse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condemn</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indent="0" algn="ctr" defTabSz="584200" rtl="0" eaLnBrk="1" fontAlgn="auto" latinLnBrk="0" hangingPunct="1">
                        <a:lnSpc>
                          <a:spcPct val="100000"/>
                        </a:lnSpc>
                        <a:spcBef>
                          <a:spcPts val="0"/>
                        </a:spcBef>
                        <a:spcAft>
                          <a:spcPts val="0"/>
                        </a:spcAft>
                        <a:buClrTx/>
                        <a:buSzTx/>
                        <a:buFontTx/>
                        <a:buNone/>
                        <a:tabLst/>
                        <a:defRPr/>
                      </a:pPr>
                      <a:r>
                        <a:rPr lang="en-GB" sz="2600" dirty="0">
                          <a:latin typeface="Gill Sans MT" panose="020B0502020104020203" pitchFamily="34" charset="77"/>
                        </a:rPr>
                        <a:t>-ness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live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condone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a:t>
                      </a:r>
                      <a:r>
                        <a:rPr lang="en-GB" sz="2600" dirty="0" err="1">
                          <a:latin typeface="Gill Sans MT" panose="020B0502020104020203" pitchFamily="34" charset="77"/>
                        </a:rPr>
                        <a:t>en</a:t>
                      </a:r>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sieve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anything</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pic>
        <p:nvPicPr>
          <p:cNvPr id="3" name="Picture 2">
            <a:extLst>
              <a:ext uri="{FF2B5EF4-FFF2-40B4-BE49-F238E27FC236}">
                <a16:creationId xmlns:a16="http://schemas.microsoft.com/office/drawing/2014/main" id="{9E503A89-0FA9-5A7E-65A0-BDC8A4CE913C}"/>
              </a:ext>
            </a:extLst>
          </p:cNvPr>
          <p:cNvPicPr>
            <a:picLocks noChangeAspect="1"/>
          </p:cNvPicPr>
          <p:nvPr/>
        </p:nvPicPr>
        <p:blipFill>
          <a:blip r:embed="rId4"/>
          <a:stretch>
            <a:fillRect/>
          </a:stretch>
        </p:blipFill>
        <p:spPr>
          <a:xfrm>
            <a:off x="8755628" y="3022767"/>
            <a:ext cx="3251200" cy="3251200"/>
          </a:xfrm>
          <a:prstGeom prst="rect">
            <a:avLst/>
          </a:prstGeom>
        </p:spPr>
      </p:pic>
    </p:spTree>
    <p:extLst>
      <p:ext uri="{BB962C8B-B14F-4D97-AF65-F5344CB8AC3E}">
        <p14:creationId xmlns:p14="http://schemas.microsoft.com/office/powerpoint/2010/main" val="3272518309"/>
      </p:ext>
    </p:extLst>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5615378" y="1309202"/>
            <a:ext cx="2787623"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narrow</a:t>
            </a:r>
            <a:endParaRPr dirty="0">
              <a:latin typeface="Gill Sans MT" panose="020B0502020104020203" pitchFamily="34" charset="77"/>
            </a:endParaRPr>
          </a:p>
        </p:txBody>
      </p:sp>
      <p:sp>
        <p:nvSpPr>
          <p:cNvPr id="152" name="Definition:"/>
          <p:cNvSpPr txBox="1"/>
          <p:nvPr/>
        </p:nvSpPr>
        <p:spPr>
          <a:xfrm>
            <a:off x="2217173" y="3109482"/>
            <a:ext cx="247824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a:latin typeface="Gill Sans"/>
                <a:ea typeface="Gill Sans"/>
                <a:cs typeface="Gill Sans"/>
                <a:sym typeface="Gill Sans"/>
              </a:defRPr>
            </a:lvl1pPr>
          </a:lstStyle>
          <a:p>
            <a:r>
              <a:rPr lang="en-GB" dirty="0">
                <a:latin typeface="Gill Sans MT" panose="020B0502020104020203" pitchFamily="34" charset="77"/>
              </a:rPr>
              <a:t>(adjective)</a:t>
            </a:r>
            <a:endParaRPr dirty="0">
              <a:latin typeface="Gill Sans MT" panose="020B0502020104020203" pitchFamily="34" charset="77"/>
            </a:endParaRPr>
          </a:p>
        </p:txBody>
      </p:sp>
      <p:sp>
        <p:nvSpPr>
          <p:cNvPr id="155" name="The was a tear in Freddie’s new school jumper."/>
          <p:cNvSpPr txBox="1"/>
          <p:nvPr/>
        </p:nvSpPr>
        <p:spPr>
          <a:xfrm>
            <a:off x="5112" y="6519515"/>
            <a:ext cx="12999688"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dirty="0">
                <a:latin typeface="Gill Sans MT" panose="020B0502020104020203" pitchFamily="34" charset="77"/>
              </a:rPr>
              <a:t>The class used the </a:t>
            </a:r>
            <a:r>
              <a:rPr lang="en-GB" b="1" dirty="0">
                <a:latin typeface="Gill Sans MT" panose="020B0502020104020203" pitchFamily="34" charset="77"/>
              </a:rPr>
              <a:t>narrower</a:t>
            </a:r>
            <a:r>
              <a:rPr lang="en-GB" dirty="0">
                <a:latin typeface="Gill Sans MT" panose="020B0502020104020203" pitchFamily="34" charset="77"/>
              </a:rPr>
              <a:t> funnel.</a:t>
            </a:r>
            <a:endParaRPr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nar-row</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3" name="Table 2">
            <a:extLst>
              <a:ext uri="{FF2B5EF4-FFF2-40B4-BE49-F238E27FC236}">
                <a16:creationId xmlns:a16="http://schemas.microsoft.com/office/drawing/2014/main" id="{49A1BEAE-8459-14B6-D6FA-010E1FD5E42B}"/>
              </a:ext>
            </a:extLst>
          </p:cNvPr>
          <p:cNvGraphicFramePr>
            <a:graphicFrameLocks noGrp="1"/>
          </p:cNvGraphicFramePr>
          <p:nvPr>
            <p:extLst>
              <p:ext uri="{D42A27DB-BD31-4B8C-83A1-F6EECF244321}">
                <p14:modId xmlns:p14="http://schemas.microsoft.com/office/powerpoint/2010/main" val="2609061412"/>
              </p:ext>
            </p:extLst>
          </p:nvPr>
        </p:nvGraphicFramePr>
        <p:xfrm>
          <a:off x="5110" y="7542175"/>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277516935"/>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cramped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free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arrow</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street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tight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indent="0" algn="ctr" defTabSz="584200" rtl="0" eaLnBrk="1" fontAlgn="auto" latinLnBrk="0" hangingPunct="1">
                        <a:lnSpc>
                          <a:spcPct val="100000"/>
                        </a:lnSpc>
                        <a:spcBef>
                          <a:spcPts val="0"/>
                        </a:spcBef>
                        <a:spcAft>
                          <a:spcPts val="0"/>
                        </a:spcAft>
                        <a:buClrTx/>
                        <a:buSzTx/>
                        <a:buFontTx/>
                        <a:buNone/>
                        <a:tabLst/>
                        <a:defRPr/>
                      </a:pPr>
                      <a:r>
                        <a:rPr lang="en-GB" sz="2600" dirty="0">
                          <a:latin typeface="Gill Sans MT" panose="020B0502020104020203" pitchFamily="34" charset="77"/>
                        </a:rPr>
                        <a:t>giving</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-ing</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sparrow</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river</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sp>
        <p:nvSpPr>
          <p:cNvPr id="5" name="Grasshopper Word of the Day">
            <a:extLst>
              <a:ext uri="{FF2B5EF4-FFF2-40B4-BE49-F238E27FC236}">
                <a16:creationId xmlns:a16="http://schemas.microsoft.com/office/drawing/2014/main" id="{A7C45D5F-2BE5-F24B-6766-14BF74A509EA}"/>
              </a:ext>
            </a:extLst>
          </p:cNvPr>
          <p:cNvSpPr txBox="1"/>
          <p:nvPr/>
        </p:nvSpPr>
        <p:spPr>
          <a:xfrm>
            <a:off x="1965058" y="281766"/>
            <a:ext cx="10579819"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Shinobi</a:t>
            </a:r>
            <a:r>
              <a:rPr sz="7000" dirty="0">
                <a:solidFill>
                  <a:srgbClr val="00AEEE"/>
                </a:solidFill>
                <a:latin typeface="Gill Sans MT" panose="020B0502020104020203" pitchFamily="34" charset="77"/>
              </a:rPr>
              <a:t> Word of the Day</a:t>
            </a:r>
          </a:p>
        </p:txBody>
      </p:sp>
      <p:sp>
        <p:nvSpPr>
          <p:cNvPr id="4" name="TextBox 3">
            <a:extLst>
              <a:ext uri="{FF2B5EF4-FFF2-40B4-BE49-F238E27FC236}">
                <a16:creationId xmlns:a16="http://schemas.microsoft.com/office/drawing/2014/main" id="{5E226A78-4C0F-6B72-2DDC-3FD9AC9A8C52}"/>
              </a:ext>
            </a:extLst>
          </p:cNvPr>
          <p:cNvSpPr txBox="1"/>
          <p:nvPr/>
        </p:nvSpPr>
        <p:spPr>
          <a:xfrm>
            <a:off x="579987" y="3821341"/>
            <a:ext cx="7268907" cy="231858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r>
              <a:rPr kumimoji="0" lang="en-GB" b="0" i="0" u="none" strike="noStrike" cap="none" spc="0" normalizeH="0" baseline="0" dirty="0">
                <a:ln>
                  <a:noFill/>
                </a:ln>
                <a:solidFill>
                  <a:srgbClr val="000000"/>
                </a:solidFill>
                <a:effectLst/>
                <a:uFillTx/>
                <a:latin typeface="Gill Sans MT" panose="020B0502020104020203" pitchFamily="34" charset="77"/>
                <a:sym typeface="Helvetica Light"/>
              </a:rPr>
              <a:t>Something that is narrow measures a very small distance from one side to the other, especially compared to its length or height.</a:t>
            </a:r>
          </a:p>
        </p:txBody>
      </p:sp>
      <p:pic>
        <p:nvPicPr>
          <p:cNvPr id="6" name="Picture 5">
            <a:extLst>
              <a:ext uri="{FF2B5EF4-FFF2-40B4-BE49-F238E27FC236}">
                <a16:creationId xmlns:a16="http://schemas.microsoft.com/office/drawing/2014/main" id="{3943A279-8DAD-0712-4F51-B50E302A4B82}"/>
              </a:ext>
            </a:extLst>
          </p:cNvPr>
          <p:cNvPicPr>
            <a:picLocks noChangeAspect="1"/>
          </p:cNvPicPr>
          <p:nvPr/>
        </p:nvPicPr>
        <p:blipFill>
          <a:blip r:embed="rId4"/>
          <a:stretch>
            <a:fillRect/>
          </a:stretch>
        </p:blipFill>
        <p:spPr>
          <a:xfrm>
            <a:off x="8711712" y="2784955"/>
            <a:ext cx="3251200" cy="3251200"/>
          </a:xfrm>
          <a:prstGeom prst="rect">
            <a:avLst/>
          </a:prstGeom>
        </p:spPr>
      </p:pic>
    </p:spTree>
    <p:extLst>
      <p:ext uri="{BB962C8B-B14F-4D97-AF65-F5344CB8AC3E}">
        <p14:creationId xmlns:p14="http://schemas.microsoft.com/office/powerpoint/2010/main" val="4250856050"/>
      </p:ext>
    </p:extLst>
  </p:cSld>
  <p:clrMapOvr>
    <a:masterClrMapping/>
  </p:clrMapOvr>
  <p:transition spd="med"/>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965058" y="281766"/>
            <a:ext cx="10579819"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Shinobi</a:t>
            </a:r>
            <a:r>
              <a:rPr sz="7000" dirty="0">
                <a:solidFill>
                  <a:srgbClr val="00AEEE"/>
                </a:solidFill>
                <a:latin typeface="Gill Sans MT" panose="020B0502020104020203" pitchFamily="34" charset="77"/>
              </a:rPr>
              <a:t>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5799735" y="1309202"/>
            <a:ext cx="2418932"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savage</a:t>
            </a:r>
            <a:endParaRPr dirty="0">
              <a:latin typeface="Gill Sans MT" panose="020B0502020104020203" pitchFamily="34" charset="77"/>
            </a:endParaRPr>
          </a:p>
        </p:txBody>
      </p:sp>
      <p:sp>
        <p:nvSpPr>
          <p:cNvPr id="152" name="Definition:"/>
          <p:cNvSpPr txBox="1"/>
          <p:nvPr/>
        </p:nvSpPr>
        <p:spPr>
          <a:xfrm>
            <a:off x="2212466" y="3137585"/>
            <a:ext cx="247824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adjective</a:t>
            </a:r>
            <a:r>
              <a:rPr dirty="0">
                <a:latin typeface="Gill Sans MT" panose="020B0502020104020203" pitchFamily="34" charset="77"/>
              </a:rPr>
              <a:t>)</a:t>
            </a:r>
          </a:p>
        </p:txBody>
      </p:sp>
      <p:sp>
        <p:nvSpPr>
          <p:cNvPr id="155" name="The was a tear in Freddie’s new school jumper."/>
          <p:cNvSpPr txBox="1"/>
          <p:nvPr/>
        </p:nvSpPr>
        <p:spPr>
          <a:xfrm>
            <a:off x="372570" y="6094538"/>
            <a:ext cx="12172307" cy="133369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sz="4000" dirty="0">
                <a:latin typeface="Gill Sans MT" panose="020B0502020104020203" pitchFamily="34" charset="77"/>
              </a:rPr>
              <a:t>The class learned that prehistoric civilizations utilized </a:t>
            </a:r>
            <a:r>
              <a:rPr lang="en-GB" sz="4000" b="1" dirty="0">
                <a:latin typeface="Gill Sans MT" panose="020B0502020104020203" pitchFamily="34" charset="77"/>
              </a:rPr>
              <a:t>savage</a:t>
            </a:r>
            <a:r>
              <a:rPr lang="en-GB" sz="4000" dirty="0">
                <a:latin typeface="Gill Sans MT" panose="020B0502020104020203" pitchFamily="34" charset="77"/>
              </a:rPr>
              <a:t> methods for hunting and gathering.</a:t>
            </a:r>
            <a:endParaRPr sz="4000"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sav-age</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extLst>
              <p:ext uri="{D42A27DB-BD31-4B8C-83A1-F6EECF244321}">
                <p14:modId xmlns:p14="http://schemas.microsoft.com/office/powerpoint/2010/main" val="1281550249"/>
              </p:ext>
            </p:extLst>
          </p:nvPr>
        </p:nvGraphicFramePr>
        <p:xfrm>
          <a:off x="5110" y="7579393"/>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3331088901"/>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barbaric</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peaceful</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a:t>
                      </a:r>
                      <a:r>
                        <a:rPr lang="en-GB" sz="2600" dirty="0" err="1">
                          <a:latin typeface="Gill Sans MT" panose="020B0502020104020203" pitchFamily="34" charset="77"/>
                        </a:rPr>
                        <a:t>ry</a:t>
                      </a:r>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lavage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attack</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fierce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tame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wave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sp>
        <p:nvSpPr>
          <p:cNvPr id="3" name="TextBox 2">
            <a:extLst>
              <a:ext uri="{FF2B5EF4-FFF2-40B4-BE49-F238E27FC236}">
                <a16:creationId xmlns:a16="http://schemas.microsoft.com/office/drawing/2014/main" id="{104110E2-4867-4C9D-30F7-002FC7E03208}"/>
              </a:ext>
            </a:extLst>
          </p:cNvPr>
          <p:cNvSpPr txBox="1"/>
          <p:nvPr/>
        </p:nvSpPr>
        <p:spPr>
          <a:xfrm>
            <a:off x="174635" y="4068374"/>
            <a:ext cx="7238833" cy="1764586"/>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r>
              <a:rPr kumimoji="0" lang="en-GB" b="0" i="0" u="none" strike="noStrike" cap="none" spc="0" normalizeH="0" baseline="0" dirty="0">
                <a:ln>
                  <a:noFill/>
                </a:ln>
                <a:solidFill>
                  <a:srgbClr val="000000"/>
                </a:solidFill>
                <a:effectLst/>
                <a:uFillTx/>
                <a:latin typeface="Gill Sans MT" panose="020B0502020104020203" pitchFamily="34" charset="77"/>
                <a:sym typeface="Helvetica Light"/>
              </a:rPr>
              <a:t>Someone or something that is savage is extremely cruel, violent, and uncontrolled.</a:t>
            </a:r>
          </a:p>
        </p:txBody>
      </p:sp>
      <p:pic>
        <p:nvPicPr>
          <p:cNvPr id="5" name="Picture 4">
            <a:extLst>
              <a:ext uri="{FF2B5EF4-FFF2-40B4-BE49-F238E27FC236}">
                <a16:creationId xmlns:a16="http://schemas.microsoft.com/office/drawing/2014/main" id="{E5532A07-2163-61A5-8C50-76460269812F}"/>
              </a:ext>
            </a:extLst>
          </p:cNvPr>
          <p:cNvPicPr>
            <a:picLocks noChangeAspect="1"/>
          </p:cNvPicPr>
          <p:nvPr/>
        </p:nvPicPr>
        <p:blipFill>
          <a:blip r:embed="rId4"/>
          <a:stretch>
            <a:fillRect/>
          </a:stretch>
        </p:blipFill>
        <p:spPr>
          <a:xfrm>
            <a:off x="8569627" y="2627015"/>
            <a:ext cx="3251200" cy="3251200"/>
          </a:xfrm>
          <a:prstGeom prst="rect">
            <a:avLst/>
          </a:prstGeom>
        </p:spPr>
      </p:pic>
    </p:spTree>
    <p:extLst>
      <p:ext uri="{BB962C8B-B14F-4D97-AF65-F5344CB8AC3E}">
        <p14:creationId xmlns:p14="http://schemas.microsoft.com/office/powerpoint/2010/main" val="442767799"/>
      </p:ext>
    </p:extLst>
  </p:cSld>
  <p:clrMapOvr>
    <a:masterClrMapping/>
  </p:clrMapOvr>
  <p:transition spd="med"/>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 name="Word of the Day:"/>
          <p:cNvSpPr txBox="1"/>
          <p:nvPr/>
        </p:nvSpPr>
        <p:spPr>
          <a:xfrm>
            <a:off x="4237199" y="4067780"/>
            <a:ext cx="4848825" cy="53347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lang="en-GB" sz="2800" dirty="0">
                <a:latin typeface="Gill Sans MT" panose="020B0502020104020203" pitchFamily="34" charset="77"/>
              </a:rPr>
              <a:t>Focus Word </a:t>
            </a:r>
            <a:r>
              <a:rPr lang="en-GB" sz="1800" dirty="0">
                <a:latin typeface="Gill Sans MT" panose="020B0502020104020203" pitchFamily="34" charset="77"/>
              </a:rPr>
              <a:t>(write below)</a:t>
            </a:r>
            <a:r>
              <a:rPr sz="1800" dirty="0">
                <a:latin typeface="Gill Sans MT" panose="020B0502020104020203" pitchFamily="34" charset="77"/>
              </a:rPr>
              <a:t>:</a:t>
            </a:r>
          </a:p>
        </p:txBody>
      </p:sp>
      <p:sp>
        <p:nvSpPr>
          <p:cNvPr id="152" name="Definition:"/>
          <p:cNvSpPr txBox="1"/>
          <p:nvPr/>
        </p:nvSpPr>
        <p:spPr>
          <a:xfrm>
            <a:off x="134969" y="1009378"/>
            <a:ext cx="6301398" cy="53347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pPr algn="l"/>
            <a:r>
              <a:rPr lang="en-GB" sz="2800" dirty="0">
                <a:latin typeface="Gill Sans MT" panose="020B0502020104020203" pitchFamily="34" charset="77"/>
              </a:rPr>
              <a:t>Describe / Definition</a:t>
            </a:r>
            <a:r>
              <a:rPr sz="2800" dirty="0">
                <a:latin typeface="Gill Sans MT" panose="020B0502020104020203" pitchFamily="34" charset="77"/>
              </a:rPr>
              <a:t>: </a:t>
            </a:r>
          </a:p>
        </p:txBody>
      </p:sp>
      <p:sp>
        <p:nvSpPr>
          <p:cNvPr id="165" name="Word Class"/>
          <p:cNvSpPr txBox="1"/>
          <p:nvPr/>
        </p:nvSpPr>
        <p:spPr>
          <a:xfrm>
            <a:off x="9548254" y="4558715"/>
            <a:ext cx="1941237" cy="53347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2800" dirty="0">
                <a:solidFill>
                  <a:srgbClr val="C92405"/>
                </a:solidFill>
                <a:latin typeface="Gill Sans MT" panose="020B0502020104020203" pitchFamily="34" charset="77"/>
              </a:rPr>
              <a:t>Word Class</a:t>
            </a:r>
            <a:r>
              <a:rPr lang="en-GB" sz="2800" dirty="0">
                <a:solidFill>
                  <a:srgbClr val="C92405"/>
                </a:solidFill>
                <a:latin typeface="Gill Sans MT" panose="020B0502020104020203" pitchFamily="34" charset="77"/>
              </a:rPr>
              <a:t>:</a:t>
            </a:r>
            <a:endParaRPr sz="2800" dirty="0">
              <a:solidFill>
                <a:srgbClr val="C92405"/>
              </a:solidFill>
              <a:latin typeface="Gill Sans MT" panose="020B0502020104020203" pitchFamily="34" charset="77"/>
            </a:endParaRPr>
          </a:p>
        </p:txBody>
      </p:sp>
      <p:grpSp>
        <p:nvGrpSpPr>
          <p:cNvPr id="43" name="Group 42">
            <a:extLst>
              <a:ext uri="{FF2B5EF4-FFF2-40B4-BE49-F238E27FC236}">
                <a16:creationId xmlns:a16="http://schemas.microsoft.com/office/drawing/2014/main" id="{37D75134-4940-2E43-970D-7151127F0958}"/>
              </a:ext>
            </a:extLst>
          </p:cNvPr>
          <p:cNvGrpSpPr/>
          <p:nvPr/>
        </p:nvGrpSpPr>
        <p:grpSpPr>
          <a:xfrm rot="19711631">
            <a:off x="13071077" y="-3913484"/>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nvGraphicFramePr>
        <p:xfrm>
          <a:off x="0" y="5616398"/>
          <a:ext cx="6522398" cy="4137202"/>
        </p:xfrm>
        <a:graphic>
          <a:graphicData uri="http://schemas.openxmlformats.org/drawingml/2006/table">
            <a:tbl>
              <a:tblPr firstRow="1" bandRow="1">
                <a:tableStyleId>{5940675A-B579-460E-94D1-54222C63F5DA}</a:tableStyleId>
              </a:tblPr>
              <a:tblGrid>
                <a:gridCol w="3261199">
                  <a:extLst>
                    <a:ext uri="{9D8B030D-6E8A-4147-A177-3AD203B41FA5}">
                      <a16:colId xmlns:a16="http://schemas.microsoft.com/office/drawing/2014/main" val="1062734036"/>
                    </a:ext>
                  </a:extLst>
                </a:gridCol>
                <a:gridCol w="3261199">
                  <a:extLst>
                    <a:ext uri="{9D8B030D-6E8A-4147-A177-3AD203B41FA5}">
                      <a16:colId xmlns:a16="http://schemas.microsoft.com/office/drawing/2014/main" val="2844254734"/>
                    </a:ext>
                  </a:extLst>
                </a:gridCol>
              </a:tblGrid>
              <a:tr h="716790">
                <a:tc>
                  <a:txBody>
                    <a:bodyPr/>
                    <a:lstStyle/>
                    <a:p>
                      <a:r>
                        <a:rPr lang="en-GB" sz="2600" b="0" dirty="0">
                          <a:solidFill>
                            <a:srgbClr val="DD2909"/>
                          </a:solidFill>
                          <a:latin typeface="Gill Sans MT" panose="020B0502020104020203" pitchFamily="34" charset="77"/>
                        </a:rPr>
                        <a:t>Synonyms:</a:t>
                      </a:r>
                    </a:p>
                    <a:p>
                      <a:pPr marL="0" marR="0" lvl="0" indent="0" algn="ctr" defTabSz="584200" rtl="0" eaLnBrk="1" fontAlgn="auto" latinLnBrk="0" hangingPunct="1">
                        <a:lnSpc>
                          <a:spcPct val="100000"/>
                        </a:lnSpc>
                        <a:spcBef>
                          <a:spcPts val="0"/>
                        </a:spcBef>
                        <a:spcAft>
                          <a:spcPts val="0"/>
                        </a:spcAft>
                        <a:buClrTx/>
                        <a:buSzTx/>
                        <a:buFontTx/>
                        <a:buNone/>
                        <a:tabLst/>
                        <a:defRPr/>
                      </a:pPr>
                      <a:r>
                        <a:rPr lang="en-GB" sz="1400" b="0" dirty="0">
                          <a:solidFill>
                            <a:schemeClr val="tx1"/>
                          </a:solidFill>
                          <a:latin typeface="Gill Sans MT" panose="020B0502020104020203" pitchFamily="34" charset="77"/>
                        </a:rPr>
                        <a:t>(words with same / similar meaning)</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Antonyms:</a:t>
                      </a:r>
                    </a:p>
                    <a:p>
                      <a:r>
                        <a:rPr lang="en-GB" sz="1400" b="0" dirty="0">
                          <a:solidFill>
                            <a:schemeClr val="tx1"/>
                          </a:solidFill>
                          <a:latin typeface="Gill Sans MT" panose="020B0502020104020203" pitchFamily="34" charset="77"/>
                        </a:rPr>
                        <a:t>(words with opposite meaning)</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1351811">
                <a:tc>
                  <a:txBody>
                    <a:bodyPr/>
                    <a:lstStyle/>
                    <a:p>
                      <a:r>
                        <a:rPr lang="en-GB" sz="2600" dirty="0">
                          <a:latin typeface="Gill Sans MT" panose="020B0502020104020203" pitchFamily="34" charset="77"/>
                        </a:rPr>
                        <a:t> </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716790">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Rhymes:</a:t>
                      </a:r>
                    </a:p>
                    <a:p>
                      <a:pPr marL="0" marR="0" lvl="0" indent="0" algn="ctr" defTabSz="584200" rtl="0" eaLnBrk="1" fontAlgn="auto" latinLnBrk="0" hangingPunct="1">
                        <a:lnSpc>
                          <a:spcPct val="100000"/>
                        </a:lnSpc>
                        <a:spcBef>
                          <a:spcPts val="0"/>
                        </a:spcBef>
                        <a:spcAft>
                          <a:spcPts val="0"/>
                        </a:spcAft>
                        <a:buClrTx/>
                        <a:buSzTx/>
                        <a:buFontTx/>
                        <a:buNone/>
                        <a:tabLst/>
                        <a:defRPr/>
                      </a:pPr>
                      <a:r>
                        <a:rPr lang="en-GB" sz="1400" b="0" dirty="0">
                          <a:solidFill>
                            <a:schemeClr val="tx1"/>
                          </a:solidFill>
                          <a:latin typeface="Gill Sans MT" panose="020B0502020104020203" pitchFamily="34" charset="77"/>
                        </a:rPr>
                        <a:t>(words that sound the same)</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Link Words:</a:t>
                      </a:r>
                    </a:p>
                    <a:p>
                      <a:pPr marL="0" marR="0" lvl="0" indent="0" algn="ctr" defTabSz="584200" rtl="0" eaLnBrk="1" fontAlgn="auto" latinLnBrk="0" hangingPunct="1">
                        <a:lnSpc>
                          <a:spcPct val="100000"/>
                        </a:lnSpc>
                        <a:spcBef>
                          <a:spcPts val="0"/>
                        </a:spcBef>
                        <a:spcAft>
                          <a:spcPts val="0"/>
                        </a:spcAft>
                        <a:buClrTx/>
                        <a:buSzTx/>
                        <a:buFontTx/>
                        <a:buNone/>
                        <a:tabLst/>
                        <a:defRPr/>
                      </a:pPr>
                      <a:r>
                        <a:rPr lang="en-GB" sz="1400" b="0" dirty="0">
                          <a:solidFill>
                            <a:schemeClr val="tx1"/>
                          </a:solidFill>
                          <a:latin typeface="Gill Sans MT" panose="020B0502020104020203" pitchFamily="34" charset="77"/>
                        </a:rPr>
                        <a:t>(Example: football = pitch, team, player)</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r h="1351811">
                <a:tc>
                  <a:txBody>
                    <a:bodyPr/>
                    <a:lstStyle/>
                    <a:p>
                      <a:endParaRPr lang="en-GB" sz="2600" dirty="0">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51319385"/>
                  </a:ext>
                </a:extLst>
              </a:tr>
            </a:tbl>
          </a:graphicData>
        </a:graphic>
      </p:graphicFrame>
      <p:sp>
        <p:nvSpPr>
          <p:cNvPr id="3" name="Rounded Rectangle 2">
            <a:extLst>
              <a:ext uri="{FF2B5EF4-FFF2-40B4-BE49-F238E27FC236}">
                <a16:creationId xmlns:a16="http://schemas.microsoft.com/office/drawing/2014/main" id="{F6EBC672-2A25-9A4F-BEA5-DD15238F7A08}"/>
              </a:ext>
            </a:extLst>
          </p:cNvPr>
          <p:cNvSpPr/>
          <p:nvPr/>
        </p:nvSpPr>
        <p:spPr>
          <a:xfrm>
            <a:off x="4049306" y="4519916"/>
            <a:ext cx="5331577" cy="1099584"/>
          </a:xfrm>
          <a:prstGeom prst="roundRect">
            <a:avLst/>
          </a:prstGeom>
          <a:ln/>
        </p:spPr>
        <p:style>
          <a:lnRef idx="2">
            <a:schemeClr val="accent1"/>
          </a:lnRef>
          <a:fillRef idx="1">
            <a:schemeClr val="lt1"/>
          </a:fillRef>
          <a:effectRef idx="0">
            <a:schemeClr val="accent1"/>
          </a:effectRef>
          <a:fontRef idx="minor">
            <a:schemeClr val="dk1"/>
          </a:fontRef>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cxnSp>
        <p:nvCxnSpPr>
          <p:cNvPr id="6" name="Straight Connector 5">
            <a:extLst>
              <a:ext uri="{FF2B5EF4-FFF2-40B4-BE49-F238E27FC236}">
                <a16:creationId xmlns:a16="http://schemas.microsoft.com/office/drawing/2014/main" id="{0C0EB75B-CE44-7846-AB22-8FD283C0F727}"/>
              </a:ext>
            </a:extLst>
          </p:cNvPr>
          <p:cNvCxnSpPr>
            <a:cxnSpLocks/>
          </p:cNvCxnSpPr>
          <p:nvPr/>
        </p:nvCxnSpPr>
        <p:spPr>
          <a:xfrm>
            <a:off x="9230050" y="4527937"/>
            <a:ext cx="3774750" cy="23084"/>
          </a:xfrm>
          <a:prstGeom prst="line">
            <a:avLst/>
          </a:prstGeom>
          <a:ln w="9525" cap="flat" cmpd="sng" algn="ctr">
            <a:solidFill>
              <a:srgbClr val="0365C0"/>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32" name="Straight Connector 31">
            <a:extLst>
              <a:ext uri="{FF2B5EF4-FFF2-40B4-BE49-F238E27FC236}">
                <a16:creationId xmlns:a16="http://schemas.microsoft.com/office/drawing/2014/main" id="{FB28A97C-5AC4-BD49-B3AB-E8446B04A0F7}"/>
              </a:ext>
            </a:extLst>
          </p:cNvPr>
          <p:cNvCxnSpPr>
            <a:cxnSpLocks/>
          </p:cNvCxnSpPr>
          <p:nvPr/>
        </p:nvCxnSpPr>
        <p:spPr>
          <a:xfrm>
            <a:off x="9230050" y="5619500"/>
            <a:ext cx="3774750" cy="0"/>
          </a:xfrm>
          <a:prstGeom prst="line">
            <a:avLst/>
          </a:prstGeom>
          <a:ln w="9525" cap="flat" cmpd="sng" algn="ctr">
            <a:solidFill>
              <a:srgbClr val="0365C0"/>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46" name="Word Class">
            <a:extLst>
              <a:ext uri="{FF2B5EF4-FFF2-40B4-BE49-F238E27FC236}">
                <a16:creationId xmlns:a16="http://schemas.microsoft.com/office/drawing/2014/main" id="{21640A06-AF8A-9643-B8EB-F336ADD7BF49}"/>
              </a:ext>
            </a:extLst>
          </p:cNvPr>
          <p:cNvSpPr txBox="1"/>
          <p:nvPr/>
        </p:nvSpPr>
        <p:spPr>
          <a:xfrm>
            <a:off x="6584702" y="5627194"/>
            <a:ext cx="3170741" cy="53347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lang="en-GB" sz="2800" dirty="0">
                <a:solidFill>
                  <a:srgbClr val="C92405"/>
                </a:solidFill>
                <a:latin typeface="Gill Sans MT" panose="020B0502020104020203" pitchFamily="34" charset="77"/>
              </a:rPr>
              <a:t>Draw your sentence:</a:t>
            </a:r>
            <a:endParaRPr sz="2800" dirty="0">
              <a:solidFill>
                <a:srgbClr val="C92405"/>
              </a:solidFill>
              <a:latin typeface="Gill Sans MT" panose="020B0502020104020203" pitchFamily="34" charset="77"/>
            </a:endParaRPr>
          </a:p>
        </p:txBody>
      </p:sp>
      <p:cxnSp>
        <p:nvCxnSpPr>
          <p:cNvPr id="47" name="Straight Connector 46">
            <a:extLst>
              <a:ext uri="{FF2B5EF4-FFF2-40B4-BE49-F238E27FC236}">
                <a16:creationId xmlns:a16="http://schemas.microsoft.com/office/drawing/2014/main" id="{12BEAB5B-888F-AB4B-8084-B7517E46124D}"/>
              </a:ext>
            </a:extLst>
          </p:cNvPr>
          <p:cNvCxnSpPr>
            <a:cxnSpLocks/>
          </p:cNvCxnSpPr>
          <p:nvPr/>
        </p:nvCxnSpPr>
        <p:spPr>
          <a:xfrm>
            <a:off x="6502400" y="834297"/>
            <a:ext cx="0" cy="3443268"/>
          </a:xfrm>
          <a:prstGeom prst="line">
            <a:avLst/>
          </a:prstGeom>
          <a:ln w="9525" cap="flat" cmpd="sng" algn="ctr">
            <a:solidFill>
              <a:srgbClr val="0365C0"/>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48" name="Word Class">
            <a:extLst>
              <a:ext uri="{FF2B5EF4-FFF2-40B4-BE49-F238E27FC236}">
                <a16:creationId xmlns:a16="http://schemas.microsoft.com/office/drawing/2014/main" id="{B87BA57F-911C-9345-ADD2-5EB8324B7021}"/>
              </a:ext>
            </a:extLst>
          </p:cNvPr>
          <p:cNvSpPr txBox="1"/>
          <p:nvPr/>
        </p:nvSpPr>
        <p:spPr>
          <a:xfrm>
            <a:off x="6584702" y="1015294"/>
            <a:ext cx="3912327" cy="53347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pPr algn="l"/>
            <a:r>
              <a:rPr lang="en-GB" sz="2800" dirty="0">
                <a:solidFill>
                  <a:srgbClr val="C92405"/>
                </a:solidFill>
                <a:latin typeface="Gill Sans MT" panose="020B0502020104020203" pitchFamily="34" charset="77"/>
              </a:rPr>
              <a:t>Use it in a sentence:</a:t>
            </a:r>
            <a:endParaRPr sz="2800" dirty="0">
              <a:solidFill>
                <a:srgbClr val="C92405"/>
              </a:solidFill>
              <a:latin typeface="Gill Sans MT" panose="020B0502020104020203" pitchFamily="34" charset="77"/>
            </a:endParaRPr>
          </a:p>
        </p:txBody>
      </p:sp>
      <p:sp>
        <p:nvSpPr>
          <p:cNvPr id="148" name="Grasshopper Word of the Day"/>
          <p:cNvSpPr txBox="1"/>
          <p:nvPr/>
        </p:nvSpPr>
        <p:spPr>
          <a:xfrm>
            <a:off x="1302106" y="17462"/>
            <a:ext cx="9802363"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Vocabulary Laboratory</a:t>
            </a:r>
            <a:endParaRPr sz="7000" dirty="0">
              <a:solidFill>
                <a:srgbClr val="00AEEE"/>
              </a:solidFill>
              <a:latin typeface="Gill Sans MT" panose="020B0502020104020203" pitchFamily="34" charset="77"/>
            </a:endParaRPr>
          </a:p>
        </p:txBody>
      </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489491" y="339363"/>
            <a:ext cx="1622203" cy="1340029"/>
          </a:xfrm>
          <a:prstGeom prst="rect">
            <a:avLst/>
          </a:prstGeom>
        </p:spPr>
      </p:pic>
      <p:grpSp>
        <p:nvGrpSpPr>
          <p:cNvPr id="54" name="Group 53">
            <a:extLst>
              <a:ext uri="{FF2B5EF4-FFF2-40B4-BE49-F238E27FC236}">
                <a16:creationId xmlns:a16="http://schemas.microsoft.com/office/drawing/2014/main" id="{A82874A9-E32D-124C-8613-05482F0523A3}"/>
              </a:ext>
            </a:extLst>
          </p:cNvPr>
          <p:cNvGrpSpPr/>
          <p:nvPr/>
        </p:nvGrpSpPr>
        <p:grpSpPr>
          <a:xfrm rot="8845784">
            <a:off x="-8510484" y="2077609"/>
            <a:ext cx="8917924" cy="15439250"/>
            <a:chOff x="11782763" y="-862597"/>
            <a:chExt cx="8917924" cy="15439250"/>
          </a:xfrm>
        </p:grpSpPr>
        <p:sp>
          <p:nvSpPr>
            <p:cNvPr id="55" name="Rectangle 54">
              <a:extLst>
                <a:ext uri="{FF2B5EF4-FFF2-40B4-BE49-F238E27FC236}">
                  <a16:creationId xmlns:a16="http://schemas.microsoft.com/office/drawing/2014/main" id="{C38AC6DB-B440-4147-958A-EA8A6D2C6896}"/>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56" name="Rectangle 55">
              <a:extLst>
                <a:ext uri="{FF2B5EF4-FFF2-40B4-BE49-F238E27FC236}">
                  <a16:creationId xmlns:a16="http://schemas.microsoft.com/office/drawing/2014/main" id="{DA48E428-6FC2-4646-A3EE-F1C389DEE3EE}"/>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cxnSp>
        <p:nvCxnSpPr>
          <p:cNvPr id="57" name="Straight Connector 56">
            <a:extLst>
              <a:ext uri="{FF2B5EF4-FFF2-40B4-BE49-F238E27FC236}">
                <a16:creationId xmlns:a16="http://schemas.microsoft.com/office/drawing/2014/main" id="{19C2E683-E563-EC4A-8BCC-97B73FE19449}"/>
              </a:ext>
            </a:extLst>
          </p:cNvPr>
          <p:cNvCxnSpPr>
            <a:cxnSpLocks/>
          </p:cNvCxnSpPr>
          <p:nvPr/>
        </p:nvCxnSpPr>
        <p:spPr>
          <a:xfrm>
            <a:off x="206685" y="1451841"/>
            <a:ext cx="3056466" cy="0"/>
          </a:xfrm>
          <a:prstGeom prst="line">
            <a:avLst/>
          </a:prstGeom>
          <a:ln w="9525" cap="flat" cmpd="sng" algn="ctr">
            <a:solidFill>
              <a:srgbClr val="0365C0"/>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60" name="Straight Connector 59">
            <a:extLst>
              <a:ext uri="{FF2B5EF4-FFF2-40B4-BE49-F238E27FC236}">
                <a16:creationId xmlns:a16="http://schemas.microsoft.com/office/drawing/2014/main" id="{5D8D83E5-1C51-AE4B-956A-5207505C9075}"/>
              </a:ext>
            </a:extLst>
          </p:cNvPr>
          <p:cNvCxnSpPr>
            <a:cxnSpLocks/>
          </p:cNvCxnSpPr>
          <p:nvPr/>
        </p:nvCxnSpPr>
        <p:spPr>
          <a:xfrm>
            <a:off x="6681048" y="1451841"/>
            <a:ext cx="2849277" cy="0"/>
          </a:xfrm>
          <a:prstGeom prst="line">
            <a:avLst/>
          </a:prstGeom>
          <a:ln w="9525" cap="flat" cmpd="sng" algn="ctr">
            <a:solidFill>
              <a:srgbClr val="0365C0"/>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Tree>
    <p:extLst>
      <p:ext uri="{BB962C8B-B14F-4D97-AF65-F5344CB8AC3E}">
        <p14:creationId xmlns:p14="http://schemas.microsoft.com/office/powerpoint/2010/main" val="1696123833"/>
      </p:ext>
    </p:extLst>
  </p:cSld>
  <p:clrMapOvr>
    <a:masterClrMapping/>
  </p:clrMapOvr>
  <p:transition spd="med"/>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3" name="Group 42">
            <a:extLst>
              <a:ext uri="{FF2B5EF4-FFF2-40B4-BE49-F238E27FC236}">
                <a16:creationId xmlns:a16="http://schemas.microsoft.com/office/drawing/2014/main" id="{37D75134-4940-2E43-970D-7151127F0958}"/>
              </a:ext>
            </a:extLst>
          </p:cNvPr>
          <p:cNvGrpSpPr/>
          <p:nvPr/>
        </p:nvGrpSpPr>
        <p:grpSpPr>
          <a:xfrm rot="19711631">
            <a:off x="13071077" y="-3913484"/>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extLst>
              <p:ext uri="{D42A27DB-BD31-4B8C-83A1-F6EECF244321}">
                <p14:modId xmlns:p14="http://schemas.microsoft.com/office/powerpoint/2010/main" val="1690267275"/>
              </p:ext>
            </p:extLst>
          </p:nvPr>
        </p:nvGraphicFramePr>
        <p:xfrm>
          <a:off x="0" y="1197272"/>
          <a:ext cx="13004800" cy="8538866"/>
        </p:xfrm>
        <a:graphic>
          <a:graphicData uri="http://schemas.openxmlformats.org/drawingml/2006/table">
            <a:tbl>
              <a:tblPr firstRow="1" bandRow="1">
                <a:tableStyleId>{5940675A-B579-460E-94D1-54222C63F5DA}</a:tableStyleId>
              </a:tblPr>
              <a:tblGrid>
                <a:gridCol w="6502400">
                  <a:extLst>
                    <a:ext uri="{9D8B030D-6E8A-4147-A177-3AD203B41FA5}">
                      <a16:colId xmlns:a16="http://schemas.microsoft.com/office/drawing/2014/main" val="1062734036"/>
                    </a:ext>
                  </a:extLst>
                </a:gridCol>
                <a:gridCol w="6502400">
                  <a:extLst>
                    <a:ext uri="{9D8B030D-6E8A-4147-A177-3AD203B41FA5}">
                      <a16:colId xmlns:a16="http://schemas.microsoft.com/office/drawing/2014/main" val="2844254734"/>
                    </a:ext>
                  </a:extLst>
                </a:gridCol>
              </a:tblGrid>
              <a:tr h="635235">
                <a:tc>
                  <a:txBody>
                    <a:bodyPr/>
                    <a:lstStyle/>
                    <a:p>
                      <a:pPr algn="ctr"/>
                      <a:r>
                        <a:rPr lang="en-GB" sz="2600" b="0" dirty="0">
                          <a:solidFill>
                            <a:srgbClr val="0365C0"/>
                          </a:solidFill>
                          <a:latin typeface="Gill Sans MT" panose="020B0502020104020203" pitchFamily="34" charset="77"/>
                        </a:rPr>
                        <a:t>Word: </a:t>
                      </a:r>
                      <a:r>
                        <a:rPr lang="en-GB" sz="2600" b="0" dirty="0">
                          <a:solidFill>
                            <a:schemeClr val="tx1"/>
                          </a:solidFill>
                          <a:latin typeface="Gill Sans MT" panose="020B0502020104020203" pitchFamily="34" charset="77"/>
                        </a:rPr>
                        <a:t>brave</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pPr algn="ctr"/>
                      <a:r>
                        <a:rPr lang="en-GB" sz="2600" b="0" dirty="0">
                          <a:solidFill>
                            <a:srgbClr val="0365C0"/>
                          </a:solidFill>
                          <a:latin typeface="Gill Sans MT" panose="020B0502020104020203" pitchFamily="34" charset="77"/>
                        </a:rPr>
                        <a:t>Word:</a:t>
                      </a:r>
                      <a:r>
                        <a:rPr lang="en-GB" sz="2600" b="0" dirty="0">
                          <a:solidFill>
                            <a:schemeClr val="tx1"/>
                          </a:solidFill>
                          <a:latin typeface="Gill Sans MT" panose="020B0502020104020203" pitchFamily="34" charset="77"/>
                        </a:rPr>
                        <a:t> explore</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3634198">
                <a:tc>
                  <a:txBody>
                    <a:bodyPr/>
                    <a:lstStyle/>
                    <a:p>
                      <a:pPr algn="l"/>
                      <a:r>
                        <a:rPr lang="en-GB" sz="2600" dirty="0">
                          <a:solidFill>
                            <a:schemeClr val="tx1"/>
                          </a:solidFill>
                          <a:latin typeface="Gill Sans MT" panose="020B0502020104020203" pitchFamily="34" charset="77"/>
                        </a:rPr>
                        <a:t> </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pPr algn="l"/>
                      <a:endParaRPr lang="en-GB" sz="2600" dirty="0">
                        <a:solidFill>
                          <a:schemeClr val="tx1"/>
                        </a:solidFill>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35235">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0365C0"/>
                          </a:solidFill>
                          <a:latin typeface="Gill Sans MT" panose="020B0502020104020203" pitchFamily="34" charset="77"/>
                        </a:rPr>
                        <a:t>Word:</a:t>
                      </a:r>
                      <a:r>
                        <a:rPr lang="en-GB" sz="2600" b="0" dirty="0">
                          <a:solidFill>
                            <a:schemeClr val="tx1"/>
                          </a:solidFill>
                          <a:latin typeface="Gill Sans MT" panose="020B0502020104020203" pitchFamily="34" charset="77"/>
                        </a:rPr>
                        <a:t> couple</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0365C0"/>
                          </a:solidFill>
                          <a:latin typeface="Gill Sans MT" panose="020B0502020104020203" pitchFamily="34" charset="77"/>
                        </a:rPr>
                        <a:t>Word: </a:t>
                      </a:r>
                      <a:r>
                        <a:rPr lang="en-GB" sz="2600" b="0" dirty="0">
                          <a:solidFill>
                            <a:schemeClr val="tx1"/>
                          </a:solidFill>
                          <a:latin typeface="Gill Sans MT" panose="020B0502020104020203" pitchFamily="34" charset="77"/>
                        </a:rPr>
                        <a:t>glow</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r h="3634198">
                <a:tc>
                  <a:txBody>
                    <a:bodyPr/>
                    <a:lstStyle/>
                    <a:p>
                      <a:endParaRPr lang="en-GB" sz="2600" dirty="0">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51319385"/>
                  </a:ext>
                </a:extLst>
              </a:tr>
            </a:tbl>
          </a:graphicData>
        </a:graphic>
      </p:graphicFrame>
      <p:sp>
        <p:nvSpPr>
          <p:cNvPr id="148" name="Grasshopper Word of the Day"/>
          <p:cNvSpPr txBox="1"/>
          <p:nvPr/>
        </p:nvSpPr>
        <p:spPr>
          <a:xfrm>
            <a:off x="324857" y="17462"/>
            <a:ext cx="9121088"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Vocabulary Visualiser</a:t>
            </a:r>
            <a:endParaRPr sz="7000" dirty="0">
              <a:solidFill>
                <a:srgbClr val="00AEEE"/>
              </a:solidFill>
              <a:latin typeface="Gill Sans MT" panose="020B0502020104020203" pitchFamily="34" charset="77"/>
            </a:endParaRPr>
          </a:p>
        </p:txBody>
      </p:sp>
      <p:grpSp>
        <p:nvGrpSpPr>
          <p:cNvPr id="54" name="Group 53">
            <a:extLst>
              <a:ext uri="{FF2B5EF4-FFF2-40B4-BE49-F238E27FC236}">
                <a16:creationId xmlns:a16="http://schemas.microsoft.com/office/drawing/2014/main" id="{A82874A9-E32D-124C-8613-05482F0523A3}"/>
              </a:ext>
            </a:extLst>
          </p:cNvPr>
          <p:cNvGrpSpPr/>
          <p:nvPr/>
        </p:nvGrpSpPr>
        <p:grpSpPr>
          <a:xfrm rot="8845784">
            <a:off x="-8510484" y="2077609"/>
            <a:ext cx="8917924" cy="15439250"/>
            <a:chOff x="11782763" y="-862597"/>
            <a:chExt cx="8917924" cy="15439250"/>
          </a:xfrm>
        </p:grpSpPr>
        <p:sp>
          <p:nvSpPr>
            <p:cNvPr id="55" name="Rectangle 54">
              <a:extLst>
                <a:ext uri="{FF2B5EF4-FFF2-40B4-BE49-F238E27FC236}">
                  <a16:creationId xmlns:a16="http://schemas.microsoft.com/office/drawing/2014/main" id="{C38AC6DB-B440-4147-958A-EA8A6D2C6896}"/>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56" name="Rectangle 55">
              <a:extLst>
                <a:ext uri="{FF2B5EF4-FFF2-40B4-BE49-F238E27FC236}">
                  <a16:creationId xmlns:a16="http://schemas.microsoft.com/office/drawing/2014/main" id="{DA48E428-6FC2-4646-A3EE-F1C389DEE3EE}"/>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4" name="TextBox 3">
            <a:extLst>
              <a:ext uri="{FF2B5EF4-FFF2-40B4-BE49-F238E27FC236}">
                <a16:creationId xmlns:a16="http://schemas.microsoft.com/office/drawing/2014/main" id="{F960320C-5CFE-6448-A62D-AEE5B25DC1E7}"/>
              </a:ext>
            </a:extLst>
          </p:cNvPr>
          <p:cNvSpPr txBox="1"/>
          <p:nvPr/>
        </p:nvSpPr>
        <p:spPr>
          <a:xfrm>
            <a:off x="9398239" y="128282"/>
            <a:ext cx="2278637" cy="93358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Draw the </a:t>
            </a:r>
            <a:r>
              <a:rPr kumimoji="0" lang="en-GB" sz="1800" b="1" i="0" u="none" strike="noStrike" cap="none" spc="0" normalizeH="0" baseline="0" dirty="0">
                <a:ln>
                  <a:noFill/>
                </a:ln>
                <a:solidFill>
                  <a:srgbClr val="000000"/>
                </a:solidFill>
                <a:effectLst/>
                <a:uFillTx/>
                <a:latin typeface="Gill Sans MT" panose="020B0502020104020203" pitchFamily="34" charset="77"/>
                <a:sym typeface="Helvetica Light"/>
              </a:rPr>
              <a:t>Grasshopper</a:t>
            </a: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 words and bring them to life.</a:t>
            </a:r>
          </a:p>
        </p:txBody>
      </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454" y="8852728"/>
            <a:ext cx="971450" cy="802471"/>
          </a:xfrm>
          <a:prstGeom prst="rect">
            <a:avLst/>
          </a:prstGeom>
        </p:spPr>
      </p:pic>
      <p:pic>
        <p:nvPicPr>
          <p:cNvPr id="5" name="Picture 4">
            <a:extLst>
              <a:ext uri="{FF2B5EF4-FFF2-40B4-BE49-F238E27FC236}">
                <a16:creationId xmlns:a16="http://schemas.microsoft.com/office/drawing/2014/main" id="{CB397327-F896-5F47-97C7-A835D9998C2D}"/>
              </a:ext>
            </a:extLst>
          </p:cNvPr>
          <p:cNvPicPr>
            <a:picLocks noChangeAspect="1"/>
          </p:cNvPicPr>
          <p:nvPr/>
        </p:nvPicPr>
        <p:blipFill rotWithShape="1">
          <a:blip r:embed="rId4">
            <a:extLst>
              <a:ext uri="{28A0092B-C50C-407E-A947-70E740481C1C}">
                <a14:useLocalDpi xmlns:a14="http://schemas.microsoft.com/office/drawing/2010/main" val="0"/>
              </a:ext>
            </a:extLst>
          </a:blip>
          <a:srcRect l="28499" t="16006" r="27914" b="20497"/>
          <a:stretch/>
        </p:blipFill>
        <p:spPr>
          <a:xfrm>
            <a:off x="11514957" y="17462"/>
            <a:ext cx="1600913" cy="1800471"/>
          </a:xfrm>
          <a:prstGeom prst="rect">
            <a:avLst/>
          </a:prstGeom>
        </p:spPr>
      </p:pic>
    </p:spTree>
    <p:extLst>
      <p:ext uri="{BB962C8B-B14F-4D97-AF65-F5344CB8AC3E}">
        <p14:creationId xmlns:p14="http://schemas.microsoft.com/office/powerpoint/2010/main" val="2795170065"/>
      </p:ext>
    </p:extLst>
  </p:cSld>
  <p:clrMapOvr>
    <a:masterClrMapping/>
  </p:clrMapOvr>
  <p:transition spd="med"/>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3" name="Group 42">
            <a:extLst>
              <a:ext uri="{FF2B5EF4-FFF2-40B4-BE49-F238E27FC236}">
                <a16:creationId xmlns:a16="http://schemas.microsoft.com/office/drawing/2014/main" id="{37D75134-4940-2E43-970D-7151127F0958}"/>
              </a:ext>
            </a:extLst>
          </p:cNvPr>
          <p:cNvGrpSpPr/>
          <p:nvPr/>
        </p:nvGrpSpPr>
        <p:grpSpPr>
          <a:xfrm rot="19711631">
            <a:off x="13071077" y="-3913484"/>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extLst>
              <p:ext uri="{D42A27DB-BD31-4B8C-83A1-F6EECF244321}">
                <p14:modId xmlns:p14="http://schemas.microsoft.com/office/powerpoint/2010/main" val="3356786921"/>
              </p:ext>
            </p:extLst>
          </p:nvPr>
        </p:nvGraphicFramePr>
        <p:xfrm>
          <a:off x="0" y="1197272"/>
          <a:ext cx="13004800" cy="8538866"/>
        </p:xfrm>
        <a:graphic>
          <a:graphicData uri="http://schemas.openxmlformats.org/drawingml/2006/table">
            <a:tbl>
              <a:tblPr firstRow="1" bandRow="1">
                <a:tableStyleId>{5940675A-B579-460E-94D1-54222C63F5DA}</a:tableStyleId>
              </a:tblPr>
              <a:tblGrid>
                <a:gridCol w="6502400">
                  <a:extLst>
                    <a:ext uri="{9D8B030D-6E8A-4147-A177-3AD203B41FA5}">
                      <a16:colId xmlns:a16="http://schemas.microsoft.com/office/drawing/2014/main" val="1062734036"/>
                    </a:ext>
                  </a:extLst>
                </a:gridCol>
                <a:gridCol w="6502400">
                  <a:extLst>
                    <a:ext uri="{9D8B030D-6E8A-4147-A177-3AD203B41FA5}">
                      <a16:colId xmlns:a16="http://schemas.microsoft.com/office/drawing/2014/main" val="2844254734"/>
                    </a:ext>
                  </a:extLst>
                </a:gridCol>
              </a:tblGrid>
              <a:tr h="635235">
                <a:tc>
                  <a:txBody>
                    <a:bodyPr/>
                    <a:lstStyle/>
                    <a:p>
                      <a:pPr algn="ctr"/>
                      <a:r>
                        <a:rPr lang="en-GB" sz="2600" b="0" dirty="0">
                          <a:solidFill>
                            <a:srgbClr val="0365C0"/>
                          </a:solidFill>
                          <a:latin typeface="Gill Sans MT" panose="020B0502020104020203" pitchFamily="34" charset="77"/>
                        </a:rPr>
                        <a:t>Word:</a:t>
                      </a:r>
                      <a:r>
                        <a:rPr lang="en-GB" sz="2600" b="0" dirty="0">
                          <a:solidFill>
                            <a:schemeClr val="tx1"/>
                          </a:solidFill>
                          <a:latin typeface="Gill Sans MT" panose="020B0502020104020203" pitchFamily="34" charset="77"/>
                        </a:rPr>
                        <a:t> crumble</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pPr algn="ctr"/>
                      <a:r>
                        <a:rPr lang="en-GB" sz="2600" b="0" dirty="0">
                          <a:solidFill>
                            <a:srgbClr val="0365C0"/>
                          </a:solidFill>
                          <a:latin typeface="Gill Sans MT" panose="020B0502020104020203" pitchFamily="34" charset="77"/>
                        </a:rPr>
                        <a:t>Word:</a:t>
                      </a:r>
                      <a:r>
                        <a:rPr lang="en-GB" sz="2600" b="0" dirty="0">
                          <a:solidFill>
                            <a:schemeClr val="tx1"/>
                          </a:solidFill>
                          <a:latin typeface="Gill Sans MT" panose="020B0502020104020203" pitchFamily="34" charset="77"/>
                        </a:rPr>
                        <a:t> narrow</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3634198">
                <a:tc>
                  <a:txBody>
                    <a:bodyPr/>
                    <a:lstStyle/>
                    <a:p>
                      <a:pPr algn="l"/>
                      <a:r>
                        <a:rPr lang="en-GB" sz="2600" dirty="0">
                          <a:solidFill>
                            <a:schemeClr val="tx1"/>
                          </a:solidFill>
                          <a:latin typeface="Gill Sans MT" panose="020B0502020104020203" pitchFamily="34" charset="77"/>
                        </a:rPr>
                        <a:t> </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pPr algn="l"/>
                      <a:endParaRPr lang="en-GB" sz="2600" dirty="0">
                        <a:solidFill>
                          <a:schemeClr val="tx1"/>
                        </a:solidFill>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35235">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0365C0"/>
                          </a:solidFill>
                          <a:latin typeface="Gill Sans MT" panose="020B0502020104020203" pitchFamily="34" charset="77"/>
                        </a:rPr>
                        <a:t>Word:</a:t>
                      </a:r>
                      <a:r>
                        <a:rPr lang="en-GB" sz="2600" b="0" dirty="0">
                          <a:solidFill>
                            <a:schemeClr val="tx1"/>
                          </a:solidFill>
                          <a:latin typeface="Gill Sans MT" panose="020B0502020104020203" pitchFamily="34" charset="77"/>
                        </a:rPr>
                        <a:t> forgive</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0365C0"/>
                          </a:solidFill>
                          <a:latin typeface="Gill Sans MT" panose="020B0502020104020203" pitchFamily="34" charset="77"/>
                        </a:rPr>
                        <a:t>Word:</a:t>
                      </a:r>
                      <a:r>
                        <a:rPr lang="en-GB" sz="2600" b="0" dirty="0">
                          <a:solidFill>
                            <a:schemeClr val="tx1"/>
                          </a:solidFill>
                          <a:latin typeface="Gill Sans MT" panose="020B0502020104020203" pitchFamily="34" charset="77"/>
                        </a:rPr>
                        <a:t> savage</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r h="3634198">
                <a:tc>
                  <a:txBody>
                    <a:bodyPr/>
                    <a:lstStyle/>
                    <a:p>
                      <a:endParaRPr lang="en-GB" sz="2600" dirty="0">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51319385"/>
                  </a:ext>
                </a:extLst>
              </a:tr>
            </a:tbl>
          </a:graphicData>
        </a:graphic>
      </p:graphicFrame>
      <p:sp>
        <p:nvSpPr>
          <p:cNvPr id="148" name="Grasshopper Word of the Day"/>
          <p:cNvSpPr txBox="1"/>
          <p:nvPr/>
        </p:nvSpPr>
        <p:spPr>
          <a:xfrm>
            <a:off x="324857" y="17462"/>
            <a:ext cx="9121088" cy="11798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Vocabulary Visualiser</a:t>
            </a:r>
            <a:endParaRPr sz="7000" dirty="0">
              <a:solidFill>
                <a:srgbClr val="00AEEE"/>
              </a:solidFill>
              <a:latin typeface="Gill Sans MT" panose="020B0502020104020203" pitchFamily="34" charset="77"/>
            </a:endParaRPr>
          </a:p>
        </p:txBody>
      </p:sp>
      <p:grpSp>
        <p:nvGrpSpPr>
          <p:cNvPr id="54" name="Group 53">
            <a:extLst>
              <a:ext uri="{FF2B5EF4-FFF2-40B4-BE49-F238E27FC236}">
                <a16:creationId xmlns:a16="http://schemas.microsoft.com/office/drawing/2014/main" id="{A82874A9-E32D-124C-8613-05482F0523A3}"/>
              </a:ext>
            </a:extLst>
          </p:cNvPr>
          <p:cNvGrpSpPr/>
          <p:nvPr/>
        </p:nvGrpSpPr>
        <p:grpSpPr>
          <a:xfrm rot="8845784">
            <a:off x="-8510484" y="2077609"/>
            <a:ext cx="8917924" cy="15439250"/>
            <a:chOff x="11782763" y="-862597"/>
            <a:chExt cx="8917924" cy="15439250"/>
          </a:xfrm>
        </p:grpSpPr>
        <p:sp>
          <p:nvSpPr>
            <p:cNvPr id="55" name="Rectangle 54">
              <a:extLst>
                <a:ext uri="{FF2B5EF4-FFF2-40B4-BE49-F238E27FC236}">
                  <a16:creationId xmlns:a16="http://schemas.microsoft.com/office/drawing/2014/main" id="{C38AC6DB-B440-4147-958A-EA8A6D2C6896}"/>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56" name="Rectangle 55">
              <a:extLst>
                <a:ext uri="{FF2B5EF4-FFF2-40B4-BE49-F238E27FC236}">
                  <a16:creationId xmlns:a16="http://schemas.microsoft.com/office/drawing/2014/main" id="{DA48E428-6FC2-4646-A3EE-F1C389DEE3EE}"/>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4" name="TextBox 3">
            <a:extLst>
              <a:ext uri="{FF2B5EF4-FFF2-40B4-BE49-F238E27FC236}">
                <a16:creationId xmlns:a16="http://schemas.microsoft.com/office/drawing/2014/main" id="{F960320C-5CFE-6448-A62D-AEE5B25DC1E7}"/>
              </a:ext>
            </a:extLst>
          </p:cNvPr>
          <p:cNvSpPr txBox="1"/>
          <p:nvPr/>
        </p:nvSpPr>
        <p:spPr>
          <a:xfrm>
            <a:off x="9380310" y="199998"/>
            <a:ext cx="2134647" cy="93358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Draw the </a:t>
            </a:r>
            <a:r>
              <a:rPr kumimoji="0" lang="en-GB" sz="1800" b="1" i="0" u="none" strike="noStrike" cap="none" spc="0" normalizeH="0" baseline="0" dirty="0">
                <a:ln>
                  <a:noFill/>
                </a:ln>
                <a:solidFill>
                  <a:srgbClr val="000000"/>
                </a:solidFill>
                <a:effectLst/>
                <a:uFillTx/>
                <a:latin typeface="Gill Sans MT" panose="020B0502020104020203" pitchFamily="34" charset="77"/>
                <a:sym typeface="Helvetica Light"/>
              </a:rPr>
              <a:t>Shinobi</a:t>
            </a: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 words and bring them to life.</a:t>
            </a:r>
          </a:p>
        </p:txBody>
      </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7929" y="8819154"/>
            <a:ext cx="1021976" cy="844208"/>
          </a:xfrm>
          <a:prstGeom prst="rect">
            <a:avLst/>
          </a:prstGeom>
        </p:spPr>
      </p:pic>
      <p:pic>
        <p:nvPicPr>
          <p:cNvPr id="7" name="Picture 6">
            <a:extLst>
              <a:ext uri="{FF2B5EF4-FFF2-40B4-BE49-F238E27FC236}">
                <a16:creationId xmlns:a16="http://schemas.microsoft.com/office/drawing/2014/main" id="{EA86BE72-1703-3C4A-ADCE-227617DFFA18}"/>
              </a:ext>
            </a:extLst>
          </p:cNvPr>
          <p:cNvPicPr>
            <a:picLocks noChangeAspect="1"/>
          </p:cNvPicPr>
          <p:nvPr/>
        </p:nvPicPr>
        <p:blipFill rotWithShape="1">
          <a:blip r:embed="rId4">
            <a:extLst>
              <a:ext uri="{28A0092B-C50C-407E-A947-70E740481C1C}">
                <a14:useLocalDpi xmlns:a14="http://schemas.microsoft.com/office/drawing/2010/main" val="0"/>
              </a:ext>
            </a:extLst>
          </a:blip>
          <a:srcRect l="28498" t="20985" r="36573" b="21472"/>
          <a:stretch/>
        </p:blipFill>
        <p:spPr>
          <a:xfrm>
            <a:off x="11514956" y="92525"/>
            <a:ext cx="1340431" cy="1704832"/>
          </a:xfrm>
          <a:prstGeom prst="rect">
            <a:avLst/>
          </a:prstGeom>
        </p:spPr>
      </p:pic>
    </p:spTree>
    <p:extLst>
      <p:ext uri="{BB962C8B-B14F-4D97-AF65-F5344CB8AC3E}">
        <p14:creationId xmlns:p14="http://schemas.microsoft.com/office/powerpoint/2010/main" val="2580703173"/>
      </p:ext>
    </p:extLst>
  </p:cSld>
  <p:clrMapOvr>
    <a:masterClrMapping/>
  </p:clrMapOvr>
  <p:transition spd="med"/>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3" name="Group 42">
            <a:extLst>
              <a:ext uri="{FF2B5EF4-FFF2-40B4-BE49-F238E27FC236}">
                <a16:creationId xmlns:a16="http://schemas.microsoft.com/office/drawing/2014/main" id="{37D75134-4940-2E43-970D-7151127F0958}"/>
              </a:ext>
            </a:extLst>
          </p:cNvPr>
          <p:cNvGrpSpPr/>
          <p:nvPr/>
        </p:nvGrpSpPr>
        <p:grpSpPr>
          <a:xfrm rot="19711631">
            <a:off x="13090387" y="-389685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148" name="Grasshopper Word of the Day"/>
          <p:cNvSpPr txBox="1"/>
          <p:nvPr/>
        </p:nvSpPr>
        <p:spPr>
          <a:xfrm>
            <a:off x="817786" y="17462"/>
            <a:ext cx="8135240"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Matching Meanings</a:t>
            </a:r>
            <a:endParaRPr sz="7000" dirty="0">
              <a:solidFill>
                <a:srgbClr val="00AEEE"/>
              </a:solidFill>
              <a:latin typeface="Gill Sans MT" panose="020B0502020104020203" pitchFamily="34" charset="77"/>
            </a:endParaRPr>
          </a:p>
        </p:txBody>
      </p:sp>
      <p:grpSp>
        <p:nvGrpSpPr>
          <p:cNvPr id="54" name="Group 53">
            <a:extLst>
              <a:ext uri="{FF2B5EF4-FFF2-40B4-BE49-F238E27FC236}">
                <a16:creationId xmlns:a16="http://schemas.microsoft.com/office/drawing/2014/main" id="{A82874A9-E32D-124C-8613-05482F0523A3}"/>
              </a:ext>
            </a:extLst>
          </p:cNvPr>
          <p:cNvGrpSpPr/>
          <p:nvPr/>
        </p:nvGrpSpPr>
        <p:grpSpPr>
          <a:xfrm rot="8845784">
            <a:off x="-8510484" y="2077609"/>
            <a:ext cx="8917924" cy="15439250"/>
            <a:chOff x="11782763" y="-862597"/>
            <a:chExt cx="8917924" cy="15439250"/>
          </a:xfrm>
        </p:grpSpPr>
        <p:sp>
          <p:nvSpPr>
            <p:cNvPr id="55" name="Rectangle 54">
              <a:extLst>
                <a:ext uri="{FF2B5EF4-FFF2-40B4-BE49-F238E27FC236}">
                  <a16:creationId xmlns:a16="http://schemas.microsoft.com/office/drawing/2014/main" id="{C38AC6DB-B440-4147-958A-EA8A6D2C6896}"/>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56" name="Rectangle 55">
              <a:extLst>
                <a:ext uri="{FF2B5EF4-FFF2-40B4-BE49-F238E27FC236}">
                  <a16:creationId xmlns:a16="http://schemas.microsoft.com/office/drawing/2014/main" id="{DA48E428-6FC2-4646-A3EE-F1C389DEE3EE}"/>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4" name="TextBox 3">
            <a:extLst>
              <a:ext uri="{FF2B5EF4-FFF2-40B4-BE49-F238E27FC236}">
                <a16:creationId xmlns:a16="http://schemas.microsoft.com/office/drawing/2014/main" id="{F960320C-5CFE-6448-A62D-AEE5B25DC1E7}"/>
              </a:ext>
            </a:extLst>
          </p:cNvPr>
          <p:cNvSpPr txBox="1"/>
          <p:nvPr/>
        </p:nvSpPr>
        <p:spPr>
          <a:xfrm>
            <a:off x="9308594" y="199998"/>
            <a:ext cx="2134647" cy="93358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lang="en-GB" sz="1800" dirty="0">
                <a:latin typeface="Gill Sans MT" panose="020B0502020104020203" pitchFamily="34" charset="77"/>
              </a:rPr>
              <a:t>Draw lines </a:t>
            </a: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from the </a:t>
            </a:r>
            <a:r>
              <a:rPr kumimoji="0" lang="en-GB" sz="1800" b="1" i="0" u="none" strike="noStrike" cap="none" spc="0" normalizeH="0" baseline="0" dirty="0">
                <a:ln>
                  <a:noFill/>
                </a:ln>
                <a:solidFill>
                  <a:srgbClr val="000000"/>
                </a:solidFill>
                <a:effectLst/>
                <a:uFillTx/>
                <a:latin typeface="Gill Sans MT" panose="020B0502020104020203" pitchFamily="34" charset="77"/>
                <a:sym typeface="Helvetica Light"/>
              </a:rPr>
              <a:t>Grasshopper</a:t>
            </a: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 words to their definitions.</a:t>
            </a:r>
          </a:p>
        </p:txBody>
      </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7929" y="8819154"/>
            <a:ext cx="1021976" cy="844208"/>
          </a:xfrm>
          <a:prstGeom prst="rect">
            <a:avLst/>
          </a:prstGeom>
        </p:spPr>
      </p:pic>
      <p:graphicFrame>
        <p:nvGraphicFramePr>
          <p:cNvPr id="13" name="Table 2">
            <a:extLst>
              <a:ext uri="{FF2B5EF4-FFF2-40B4-BE49-F238E27FC236}">
                <a16:creationId xmlns:a16="http://schemas.microsoft.com/office/drawing/2014/main" id="{708C9FF0-0C9B-CC42-8D53-CC7C19324B6E}"/>
              </a:ext>
            </a:extLst>
          </p:cNvPr>
          <p:cNvGraphicFramePr>
            <a:graphicFrameLocks noGrp="1"/>
          </p:cNvGraphicFramePr>
          <p:nvPr>
            <p:extLst>
              <p:ext uri="{D42A27DB-BD31-4B8C-83A1-F6EECF244321}">
                <p14:modId xmlns:p14="http://schemas.microsoft.com/office/powerpoint/2010/main" val="2597223834"/>
              </p:ext>
            </p:extLst>
          </p:nvPr>
        </p:nvGraphicFramePr>
        <p:xfrm>
          <a:off x="889659" y="1251704"/>
          <a:ext cx="2599938" cy="7695072"/>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tblGrid>
              <a:tr h="1282512">
                <a:tc>
                  <a:txBody>
                    <a:bodyPr/>
                    <a:lstStyle/>
                    <a:p>
                      <a:r>
                        <a:rPr lang="en-GB" sz="2600" b="0" dirty="0">
                          <a:solidFill>
                            <a:srgbClr val="DD2909"/>
                          </a:solidFill>
                          <a:latin typeface="Gill Sans MT" panose="020B0502020104020203" pitchFamily="34" charset="77"/>
                        </a:rPr>
                        <a:t>Grasshopper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1282512">
                <a:tc>
                  <a:txBody>
                    <a:bodyPr/>
                    <a:lstStyle/>
                    <a:p>
                      <a:r>
                        <a:rPr lang="en-GB" sz="2600" dirty="0">
                          <a:latin typeface="Gill Sans MT" panose="020B0502020104020203" pitchFamily="34" charset="77"/>
                        </a:rPr>
                        <a:t>arrive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1282512">
                <a:tc>
                  <a:txBody>
                    <a:bodyPr/>
                    <a:lstStyle/>
                    <a:p>
                      <a:r>
                        <a:rPr lang="en-GB" sz="2600" dirty="0">
                          <a:latin typeface="Gill Sans MT" panose="020B0502020104020203" pitchFamily="34" charset="77"/>
                        </a:rPr>
                        <a:t>brave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r h="1282512">
                <a:tc>
                  <a:txBody>
                    <a:bodyPr/>
                    <a:lstStyle/>
                    <a:p>
                      <a:r>
                        <a:rPr lang="en-GB" sz="2600" dirty="0">
                          <a:latin typeface="Gill Sans MT" panose="020B0502020104020203" pitchFamily="34" charset="77"/>
                        </a:rPr>
                        <a:t>couple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216468079"/>
                  </a:ext>
                </a:extLst>
              </a:tr>
              <a:tr h="1282512">
                <a:tc>
                  <a:txBody>
                    <a:bodyPr/>
                    <a:lstStyle/>
                    <a:p>
                      <a:r>
                        <a:rPr lang="en-GB" sz="2600" dirty="0">
                          <a:latin typeface="Gill Sans MT" panose="020B0502020104020203" pitchFamily="34" charset="77"/>
                        </a:rPr>
                        <a:t>explore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700703368"/>
                  </a:ext>
                </a:extLst>
              </a:tr>
              <a:tr h="1282512">
                <a:tc>
                  <a:txBody>
                    <a:bodyPr/>
                    <a:lstStyle/>
                    <a:p>
                      <a:r>
                        <a:rPr lang="en-GB" sz="2600" dirty="0">
                          <a:latin typeface="Gill Sans MT" panose="020B0502020104020203" pitchFamily="34" charset="77"/>
                        </a:rPr>
                        <a:t>glow</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064104805"/>
                  </a:ext>
                </a:extLst>
              </a:tr>
            </a:tbl>
          </a:graphicData>
        </a:graphic>
      </p:graphicFrame>
      <p:graphicFrame>
        <p:nvGraphicFramePr>
          <p:cNvPr id="14" name="Table 2">
            <a:extLst>
              <a:ext uri="{FF2B5EF4-FFF2-40B4-BE49-F238E27FC236}">
                <a16:creationId xmlns:a16="http://schemas.microsoft.com/office/drawing/2014/main" id="{FA5B5AA8-0E40-3441-9859-DDACC675242D}"/>
              </a:ext>
            </a:extLst>
          </p:cNvPr>
          <p:cNvGraphicFramePr>
            <a:graphicFrameLocks noGrp="1"/>
          </p:cNvGraphicFramePr>
          <p:nvPr>
            <p:extLst>
              <p:ext uri="{D42A27DB-BD31-4B8C-83A1-F6EECF244321}">
                <p14:modId xmlns:p14="http://schemas.microsoft.com/office/powerpoint/2010/main" val="3064792566"/>
              </p:ext>
            </p:extLst>
          </p:nvPr>
        </p:nvGraphicFramePr>
        <p:xfrm>
          <a:off x="5307795" y="1251704"/>
          <a:ext cx="4826233" cy="7751328"/>
        </p:xfrm>
        <a:graphic>
          <a:graphicData uri="http://schemas.openxmlformats.org/drawingml/2006/table">
            <a:tbl>
              <a:tblPr firstRow="1" bandRow="1">
                <a:tableStyleId>{5940675A-B579-460E-94D1-54222C63F5DA}</a:tableStyleId>
              </a:tblPr>
              <a:tblGrid>
                <a:gridCol w="4826233">
                  <a:extLst>
                    <a:ext uri="{9D8B030D-6E8A-4147-A177-3AD203B41FA5}">
                      <a16:colId xmlns:a16="http://schemas.microsoft.com/office/drawing/2014/main" val="1062734036"/>
                    </a:ext>
                  </a:extLst>
                </a:gridCol>
              </a:tblGrid>
              <a:tr h="1282512">
                <a:tc>
                  <a:txBody>
                    <a:bodyPr/>
                    <a:lstStyle/>
                    <a:p>
                      <a:r>
                        <a:rPr lang="en-GB" sz="2600" b="0" dirty="0">
                          <a:solidFill>
                            <a:srgbClr val="DD2909"/>
                          </a:solidFill>
                          <a:latin typeface="Gill Sans MT" panose="020B0502020104020203" pitchFamily="34" charset="77"/>
                        </a:rPr>
                        <a:t>Grasshopper Definitions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1282512">
                <a:tc>
                  <a:txBody>
                    <a:bodyPr/>
                    <a:lstStyle/>
                    <a:p>
                      <a:r>
                        <a:rPr lang="en-GB" sz="2000" dirty="0">
                          <a:latin typeface="Gill Sans MT" panose="020B0502020104020203" pitchFamily="34" charset="77"/>
                        </a:rPr>
                        <a:t>If you refer to a *** of people or things, you mean two or approximately two of them, although the exact number is not important or you are not sure of it.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1282512">
                <a:tc>
                  <a:txBody>
                    <a:bodyPr/>
                    <a:lstStyle/>
                    <a:p>
                      <a:r>
                        <a:rPr kumimoji="0" lang="en-GB" sz="2000" b="0" i="0" u="none" strike="noStrike" cap="none" spc="0" normalizeH="0" baseline="0" dirty="0">
                          <a:ln>
                            <a:noFill/>
                          </a:ln>
                          <a:solidFill>
                            <a:srgbClr val="000000"/>
                          </a:solidFill>
                          <a:effectLst/>
                          <a:uFillTx/>
                          <a:latin typeface="Gill Sans MT" panose="020B0502020104020203" pitchFamily="34" charset="77"/>
                          <a:sym typeface="Helvetica Light"/>
                        </a:rPr>
                        <a:t>When a person or vehicle *** at a place, they come to it at the end of a journey.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r h="1282512">
                <a:tc>
                  <a:txBody>
                    <a:bodyPr/>
                    <a:lstStyle/>
                    <a:p>
                      <a:r>
                        <a:rPr lang="en-GB" sz="2000" dirty="0">
                          <a:latin typeface="Gill Sans MT" panose="020B0502020104020203" pitchFamily="34" charset="77"/>
                        </a:rPr>
                        <a:t>If something ***, it produces a dull, steady light.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216468079"/>
                  </a:ext>
                </a:extLst>
              </a:tr>
              <a:tr h="1282512">
                <a:tc>
                  <a:txBody>
                    <a:bodyPr/>
                    <a:lstStyle/>
                    <a:p>
                      <a:r>
                        <a:rPr lang="en-GB" sz="2000" dirty="0">
                          <a:latin typeface="Gill Sans MT" panose="020B0502020104020203" pitchFamily="34" charset="77"/>
                        </a:rPr>
                        <a:t>If you *** a place, you travel around it to find out what it is like.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700703368"/>
                  </a:ext>
                </a:extLst>
              </a:tr>
              <a:tr h="1282512">
                <a:tc>
                  <a:txBody>
                    <a:bodyPr/>
                    <a:lstStyle/>
                    <a:p>
                      <a:r>
                        <a:rPr lang="en-GB" sz="2000" dirty="0">
                          <a:latin typeface="Gill Sans MT" panose="020B0502020104020203" pitchFamily="34" charset="77"/>
                        </a:rPr>
                        <a:t>Someone who is *** is willing to do things which are dangerous, and does not show fear in difficult or dangerous situations.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064104805"/>
                  </a:ext>
                </a:extLst>
              </a:tr>
            </a:tbl>
          </a:graphicData>
        </a:graphic>
      </p:graphicFrame>
      <p:pic>
        <p:nvPicPr>
          <p:cNvPr id="21" name="Picture 20">
            <a:extLst>
              <a:ext uri="{FF2B5EF4-FFF2-40B4-BE49-F238E27FC236}">
                <a16:creationId xmlns:a16="http://schemas.microsoft.com/office/drawing/2014/main" id="{BF77523C-8284-C341-BC29-295082F3A8DF}"/>
              </a:ext>
            </a:extLst>
          </p:cNvPr>
          <p:cNvPicPr>
            <a:picLocks noChangeAspect="1"/>
          </p:cNvPicPr>
          <p:nvPr/>
        </p:nvPicPr>
        <p:blipFill rotWithShape="1">
          <a:blip r:embed="rId4">
            <a:extLst>
              <a:ext uri="{28A0092B-C50C-407E-A947-70E740481C1C}">
                <a14:useLocalDpi xmlns:a14="http://schemas.microsoft.com/office/drawing/2010/main" val="0"/>
              </a:ext>
            </a:extLst>
          </a:blip>
          <a:srcRect l="28499" t="16006" r="27914" b="20497"/>
          <a:stretch/>
        </p:blipFill>
        <p:spPr>
          <a:xfrm>
            <a:off x="11514957" y="17462"/>
            <a:ext cx="1600913" cy="1800471"/>
          </a:xfrm>
          <a:prstGeom prst="rect">
            <a:avLst/>
          </a:prstGeom>
        </p:spPr>
      </p:pic>
      <p:pic>
        <p:nvPicPr>
          <p:cNvPr id="8" name="Picture 7">
            <a:extLst>
              <a:ext uri="{FF2B5EF4-FFF2-40B4-BE49-F238E27FC236}">
                <a16:creationId xmlns:a16="http://schemas.microsoft.com/office/drawing/2014/main" id="{33BB4CD5-4ED2-9361-88AA-54E41A982B74}"/>
              </a:ext>
            </a:extLst>
          </p:cNvPr>
          <p:cNvPicPr>
            <a:picLocks noChangeAspect="1"/>
          </p:cNvPicPr>
          <p:nvPr/>
        </p:nvPicPr>
        <p:blipFill>
          <a:blip r:embed="rId5"/>
          <a:stretch>
            <a:fillRect/>
          </a:stretch>
        </p:blipFill>
        <p:spPr>
          <a:xfrm>
            <a:off x="11097771" y="4100529"/>
            <a:ext cx="797999" cy="797999"/>
          </a:xfrm>
          <a:prstGeom prst="rect">
            <a:avLst/>
          </a:prstGeom>
        </p:spPr>
      </p:pic>
      <p:pic>
        <p:nvPicPr>
          <p:cNvPr id="10" name="Picture 9">
            <a:extLst>
              <a:ext uri="{FF2B5EF4-FFF2-40B4-BE49-F238E27FC236}">
                <a16:creationId xmlns:a16="http://schemas.microsoft.com/office/drawing/2014/main" id="{3318C224-14FB-B781-86B8-ACD3EE6DEC64}"/>
              </a:ext>
            </a:extLst>
          </p:cNvPr>
          <p:cNvPicPr>
            <a:picLocks noChangeAspect="1"/>
          </p:cNvPicPr>
          <p:nvPr/>
        </p:nvPicPr>
        <p:blipFill>
          <a:blip r:embed="rId6"/>
          <a:stretch>
            <a:fillRect/>
          </a:stretch>
        </p:blipFill>
        <p:spPr>
          <a:xfrm>
            <a:off x="10982838" y="7791201"/>
            <a:ext cx="1027953" cy="1027953"/>
          </a:xfrm>
          <a:prstGeom prst="rect">
            <a:avLst/>
          </a:prstGeom>
        </p:spPr>
      </p:pic>
      <p:pic>
        <p:nvPicPr>
          <p:cNvPr id="11" name="Picture 10">
            <a:extLst>
              <a:ext uri="{FF2B5EF4-FFF2-40B4-BE49-F238E27FC236}">
                <a16:creationId xmlns:a16="http://schemas.microsoft.com/office/drawing/2014/main" id="{9C223A52-4774-6FCE-A86A-34CD934C0D19}"/>
              </a:ext>
            </a:extLst>
          </p:cNvPr>
          <p:cNvPicPr>
            <a:picLocks noChangeAspect="1"/>
          </p:cNvPicPr>
          <p:nvPr/>
        </p:nvPicPr>
        <p:blipFill>
          <a:blip r:embed="rId7"/>
          <a:stretch>
            <a:fillRect/>
          </a:stretch>
        </p:blipFill>
        <p:spPr>
          <a:xfrm>
            <a:off x="11039600" y="2677427"/>
            <a:ext cx="885819" cy="885819"/>
          </a:xfrm>
          <a:prstGeom prst="rect">
            <a:avLst/>
          </a:prstGeom>
        </p:spPr>
      </p:pic>
      <p:pic>
        <p:nvPicPr>
          <p:cNvPr id="12" name="Picture 11">
            <a:extLst>
              <a:ext uri="{FF2B5EF4-FFF2-40B4-BE49-F238E27FC236}">
                <a16:creationId xmlns:a16="http://schemas.microsoft.com/office/drawing/2014/main" id="{B3F650C3-138F-F183-E9DE-D362D474DABA}"/>
              </a:ext>
            </a:extLst>
          </p:cNvPr>
          <p:cNvPicPr>
            <a:picLocks noChangeAspect="1"/>
          </p:cNvPicPr>
          <p:nvPr/>
        </p:nvPicPr>
        <p:blipFill>
          <a:blip r:embed="rId8"/>
          <a:stretch>
            <a:fillRect/>
          </a:stretch>
        </p:blipFill>
        <p:spPr>
          <a:xfrm>
            <a:off x="11053726" y="6669324"/>
            <a:ext cx="820711" cy="820711"/>
          </a:xfrm>
          <a:prstGeom prst="rect">
            <a:avLst/>
          </a:prstGeom>
        </p:spPr>
      </p:pic>
      <p:pic>
        <p:nvPicPr>
          <p:cNvPr id="15" name="Picture 14">
            <a:extLst>
              <a:ext uri="{FF2B5EF4-FFF2-40B4-BE49-F238E27FC236}">
                <a16:creationId xmlns:a16="http://schemas.microsoft.com/office/drawing/2014/main" id="{EE45F9C1-B64A-6034-F4EC-83A06DA7186F}"/>
              </a:ext>
            </a:extLst>
          </p:cNvPr>
          <p:cNvPicPr>
            <a:picLocks noChangeAspect="1"/>
          </p:cNvPicPr>
          <p:nvPr/>
        </p:nvPicPr>
        <p:blipFill>
          <a:blip r:embed="rId9"/>
          <a:stretch>
            <a:fillRect/>
          </a:stretch>
        </p:blipFill>
        <p:spPr>
          <a:xfrm>
            <a:off x="11028345" y="5285556"/>
            <a:ext cx="933589" cy="933589"/>
          </a:xfrm>
          <a:prstGeom prst="rect">
            <a:avLst/>
          </a:prstGeom>
        </p:spPr>
      </p:pic>
    </p:spTree>
    <p:extLst>
      <p:ext uri="{BB962C8B-B14F-4D97-AF65-F5344CB8AC3E}">
        <p14:creationId xmlns:p14="http://schemas.microsoft.com/office/powerpoint/2010/main" val="4015714986"/>
      </p:ext>
    </p:extLst>
  </p:cSld>
  <p:clrMapOvr>
    <a:masterClrMapping/>
  </p:clrMapOvr>
  <p:transition spd="med"/>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3" name="Group 42">
            <a:extLst>
              <a:ext uri="{FF2B5EF4-FFF2-40B4-BE49-F238E27FC236}">
                <a16:creationId xmlns:a16="http://schemas.microsoft.com/office/drawing/2014/main" id="{37D75134-4940-2E43-970D-7151127F0958}"/>
              </a:ext>
            </a:extLst>
          </p:cNvPr>
          <p:cNvGrpSpPr/>
          <p:nvPr/>
        </p:nvGrpSpPr>
        <p:grpSpPr>
          <a:xfrm rot="19711631">
            <a:off x="13071077" y="-3913484"/>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148" name="Grasshopper Word of the Day"/>
          <p:cNvSpPr txBox="1"/>
          <p:nvPr/>
        </p:nvSpPr>
        <p:spPr>
          <a:xfrm>
            <a:off x="817786" y="17462"/>
            <a:ext cx="8135240" cy="11798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Matching Meanings</a:t>
            </a:r>
            <a:endParaRPr sz="7000" dirty="0">
              <a:solidFill>
                <a:srgbClr val="00AEEE"/>
              </a:solidFill>
              <a:latin typeface="Gill Sans MT" panose="020B0502020104020203" pitchFamily="34" charset="77"/>
            </a:endParaRPr>
          </a:p>
        </p:txBody>
      </p:sp>
      <p:grpSp>
        <p:nvGrpSpPr>
          <p:cNvPr id="54" name="Group 53">
            <a:extLst>
              <a:ext uri="{FF2B5EF4-FFF2-40B4-BE49-F238E27FC236}">
                <a16:creationId xmlns:a16="http://schemas.microsoft.com/office/drawing/2014/main" id="{A82874A9-E32D-124C-8613-05482F0523A3}"/>
              </a:ext>
            </a:extLst>
          </p:cNvPr>
          <p:cNvGrpSpPr/>
          <p:nvPr/>
        </p:nvGrpSpPr>
        <p:grpSpPr>
          <a:xfrm rot="8845784">
            <a:off x="-8510484" y="2077609"/>
            <a:ext cx="8917924" cy="15439250"/>
            <a:chOff x="11782763" y="-862597"/>
            <a:chExt cx="8917924" cy="15439250"/>
          </a:xfrm>
        </p:grpSpPr>
        <p:sp>
          <p:nvSpPr>
            <p:cNvPr id="55" name="Rectangle 54">
              <a:extLst>
                <a:ext uri="{FF2B5EF4-FFF2-40B4-BE49-F238E27FC236}">
                  <a16:creationId xmlns:a16="http://schemas.microsoft.com/office/drawing/2014/main" id="{C38AC6DB-B440-4147-958A-EA8A6D2C6896}"/>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56" name="Rectangle 55">
              <a:extLst>
                <a:ext uri="{FF2B5EF4-FFF2-40B4-BE49-F238E27FC236}">
                  <a16:creationId xmlns:a16="http://schemas.microsoft.com/office/drawing/2014/main" id="{DA48E428-6FC2-4646-A3EE-F1C389DEE3EE}"/>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4" name="TextBox 3">
            <a:extLst>
              <a:ext uri="{FF2B5EF4-FFF2-40B4-BE49-F238E27FC236}">
                <a16:creationId xmlns:a16="http://schemas.microsoft.com/office/drawing/2014/main" id="{F960320C-5CFE-6448-A62D-AEE5B25DC1E7}"/>
              </a:ext>
            </a:extLst>
          </p:cNvPr>
          <p:cNvSpPr txBox="1"/>
          <p:nvPr/>
        </p:nvSpPr>
        <p:spPr>
          <a:xfrm>
            <a:off x="9308594" y="199998"/>
            <a:ext cx="2134647" cy="93358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lang="en-GB" sz="1800" dirty="0">
                <a:latin typeface="Gill Sans MT" panose="020B0502020104020203" pitchFamily="34" charset="77"/>
              </a:rPr>
              <a:t>Draw lines </a:t>
            </a: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from the </a:t>
            </a:r>
            <a:r>
              <a:rPr kumimoji="0" lang="en-GB" sz="1800" b="1" i="0" u="none" strike="noStrike" cap="none" spc="0" normalizeH="0" baseline="0" dirty="0">
                <a:ln>
                  <a:noFill/>
                </a:ln>
                <a:solidFill>
                  <a:srgbClr val="000000"/>
                </a:solidFill>
                <a:effectLst/>
                <a:uFillTx/>
                <a:latin typeface="Gill Sans MT" panose="020B0502020104020203" pitchFamily="34" charset="77"/>
                <a:sym typeface="Helvetica Light"/>
              </a:rPr>
              <a:t>Shinobi</a:t>
            </a: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 words to their definitions.</a:t>
            </a:r>
          </a:p>
        </p:txBody>
      </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7929" y="8819154"/>
            <a:ext cx="1021976" cy="844208"/>
          </a:xfrm>
          <a:prstGeom prst="rect">
            <a:avLst/>
          </a:prstGeom>
        </p:spPr>
      </p:pic>
      <p:graphicFrame>
        <p:nvGraphicFramePr>
          <p:cNvPr id="13" name="Table 2">
            <a:extLst>
              <a:ext uri="{FF2B5EF4-FFF2-40B4-BE49-F238E27FC236}">
                <a16:creationId xmlns:a16="http://schemas.microsoft.com/office/drawing/2014/main" id="{708C9FF0-0C9B-CC42-8D53-CC7C19324B6E}"/>
              </a:ext>
            </a:extLst>
          </p:cNvPr>
          <p:cNvGraphicFramePr>
            <a:graphicFrameLocks noGrp="1"/>
          </p:cNvGraphicFramePr>
          <p:nvPr>
            <p:extLst>
              <p:ext uri="{D42A27DB-BD31-4B8C-83A1-F6EECF244321}">
                <p14:modId xmlns:p14="http://schemas.microsoft.com/office/powerpoint/2010/main" val="501149727"/>
              </p:ext>
            </p:extLst>
          </p:nvPr>
        </p:nvGraphicFramePr>
        <p:xfrm>
          <a:off x="889659" y="1251704"/>
          <a:ext cx="2599938" cy="7695072"/>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tblGrid>
              <a:tr h="1282512">
                <a:tc>
                  <a:txBody>
                    <a:bodyPr/>
                    <a:lstStyle/>
                    <a:p>
                      <a:r>
                        <a:rPr lang="en-GB" sz="2600" b="0" dirty="0">
                          <a:solidFill>
                            <a:srgbClr val="DD2909"/>
                          </a:solidFill>
                          <a:latin typeface="Gill Sans MT" panose="020B0502020104020203" pitchFamily="34" charset="77"/>
                        </a:rPr>
                        <a:t>Shinobi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1282512">
                <a:tc>
                  <a:txBody>
                    <a:bodyPr/>
                    <a:lstStyle/>
                    <a:p>
                      <a:r>
                        <a:rPr lang="en-GB" sz="2600" dirty="0">
                          <a:latin typeface="Gill Sans MT" panose="020B0502020104020203" pitchFamily="34" charset="77"/>
                        </a:rPr>
                        <a:t>abhorrent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1282512">
                <a:tc>
                  <a:txBody>
                    <a:bodyPr/>
                    <a:lstStyle/>
                    <a:p>
                      <a:r>
                        <a:rPr lang="en-GB" sz="2600" dirty="0">
                          <a:latin typeface="Gill Sans MT" panose="020B0502020104020203" pitchFamily="34" charset="77"/>
                        </a:rPr>
                        <a:t>crumple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r h="1282512">
                <a:tc>
                  <a:txBody>
                    <a:bodyPr/>
                    <a:lstStyle/>
                    <a:p>
                      <a:r>
                        <a:rPr lang="en-GB" sz="2600" dirty="0">
                          <a:latin typeface="Gill Sans MT" panose="020B0502020104020203" pitchFamily="34" charset="77"/>
                        </a:rPr>
                        <a:t>forgive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216468079"/>
                  </a:ext>
                </a:extLst>
              </a:tr>
              <a:tr h="1282512">
                <a:tc>
                  <a:txBody>
                    <a:bodyPr/>
                    <a:lstStyle/>
                    <a:p>
                      <a:r>
                        <a:rPr lang="en-GB" sz="2600" dirty="0">
                          <a:latin typeface="Gill Sans MT" panose="020B0502020104020203" pitchFamily="34" charset="77"/>
                        </a:rPr>
                        <a:t>narrow</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700703368"/>
                  </a:ext>
                </a:extLst>
              </a:tr>
              <a:tr h="1282512">
                <a:tc>
                  <a:txBody>
                    <a:bodyPr/>
                    <a:lstStyle/>
                    <a:p>
                      <a:r>
                        <a:rPr lang="en-GB" sz="2600" dirty="0">
                          <a:latin typeface="Gill Sans MT" panose="020B0502020104020203" pitchFamily="34" charset="77"/>
                        </a:rPr>
                        <a:t>savage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064104805"/>
                  </a:ext>
                </a:extLst>
              </a:tr>
            </a:tbl>
          </a:graphicData>
        </a:graphic>
      </p:graphicFrame>
      <p:graphicFrame>
        <p:nvGraphicFramePr>
          <p:cNvPr id="14" name="Table 2">
            <a:extLst>
              <a:ext uri="{FF2B5EF4-FFF2-40B4-BE49-F238E27FC236}">
                <a16:creationId xmlns:a16="http://schemas.microsoft.com/office/drawing/2014/main" id="{FA5B5AA8-0E40-3441-9859-DDACC675242D}"/>
              </a:ext>
            </a:extLst>
          </p:cNvPr>
          <p:cNvGraphicFramePr>
            <a:graphicFrameLocks noGrp="1"/>
          </p:cNvGraphicFramePr>
          <p:nvPr>
            <p:extLst>
              <p:ext uri="{D42A27DB-BD31-4B8C-83A1-F6EECF244321}">
                <p14:modId xmlns:p14="http://schemas.microsoft.com/office/powerpoint/2010/main" val="3614606083"/>
              </p:ext>
            </p:extLst>
          </p:nvPr>
        </p:nvGraphicFramePr>
        <p:xfrm>
          <a:off x="5307795" y="1251704"/>
          <a:ext cx="4826233" cy="7723200"/>
        </p:xfrm>
        <a:graphic>
          <a:graphicData uri="http://schemas.openxmlformats.org/drawingml/2006/table">
            <a:tbl>
              <a:tblPr firstRow="1" bandRow="1">
                <a:tableStyleId>{5940675A-B579-460E-94D1-54222C63F5DA}</a:tableStyleId>
              </a:tblPr>
              <a:tblGrid>
                <a:gridCol w="4826233">
                  <a:extLst>
                    <a:ext uri="{9D8B030D-6E8A-4147-A177-3AD203B41FA5}">
                      <a16:colId xmlns:a16="http://schemas.microsoft.com/office/drawing/2014/main" val="1062734036"/>
                    </a:ext>
                  </a:extLst>
                </a:gridCol>
              </a:tblGrid>
              <a:tr h="1282512">
                <a:tc>
                  <a:txBody>
                    <a:bodyPr/>
                    <a:lstStyle/>
                    <a:p>
                      <a:r>
                        <a:rPr lang="en-GB" sz="2600" b="0" dirty="0">
                          <a:solidFill>
                            <a:srgbClr val="DD2909"/>
                          </a:solidFill>
                          <a:latin typeface="Gill Sans MT" panose="020B0502020104020203" pitchFamily="34" charset="77"/>
                        </a:rPr>
                        <a:t>Shinobi Definitions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1282512">
                <a:tc>
                  <a:txBody>
                    <a:bodyPr/>
                    <a:lstStyle/>
                    <a:p>
                      <a:r>
                        <a:rPr lang="en-GB" sz="2000" dirty="0">
                          <a:latin typeface="Gill Sans MT" panose="020B0502020104020203" pitchFamily="34" charset="77"/>
                        </a:rPr>
                        <a:t>If you *** someone who has done something bad or wrong, you stop being angry with them and no longer want to punish them.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1282512">
                <a:tc>
                  <a:txBody>
                    <a:bodyPr/>
                    <a:lstStyle/>
                    <a:p>
                      <a:r>
                        <a:rPr kumimoji="0" lang="en-GB" sz="2000" b="0" i="0" u="none" strike="noStrike" cap="none" spc="0" normalizeH="0" baseline="0" dirty="0">
                          <a:ln>
                            <a:noFill/>
                          </a:ln>
                          <a:solidFill>
                            <a:srgbClr val="000000"/>
                          </a:solidFill>
                          <a:effectLst/>
                          <a:uFillTx/>
                          <a:latin typeface="Gill Sans MT" panose="020B0502020104020203" pitchFamily="34" charset="77"/>
                          <a:sym typeface="Helvetica Light"/>
                        </a:rPr>
                        <a:t>Something that is *** measures a very small distance from one side to the other, especially compared to its length or height.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r h="1282512">
                <a:tc>
                  <a:txBody>
                    <a:bodyPr/>
                    <a:lstStyle/>
                    <a:p>
                      <a:r>
                        <a:rPr kumimoji="0" lang="en-GB" sz="2000" b="0" i="0" u="none" strike="noStrike" cap="none" spc="0" normalizeH="0" baseline="0" dirty="0">
                          <a:ln>
                            <a:noFill/>
                          </a:ln>
                          <a:solidFill>
                            <a:srgbClr val="000000"/>
                          </a:solidFill>
                          <a:effectLst/>
                          <a:uFillTx/>
                          <a:latin typeface="Gill Sans MT" panose="020B0502020104020203" pitchFamily="34" charset="77"/>
                          <a:sym typeface="Helvetica Light"/>
                        </a:rPr>
                        <a:t>If something ***, or if you crumble it, it breaks into a lot of small pieces.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216468079"/>
                  </a:ext>
                </a:extLst>
              </a:tr>
              <a:tr h="1282512">
                <a:tc>
                  <a:txBody>
                    <a:bodyPr/>
                    <a:lstStyle/>
                    <a:p>
                      <a:r>
                        <a:rPr kumimoji="0" lang="en-GB" sz="2000" b="0" i="0" u="none" strike="noStrike" cap="none" spc="0" normalizeH="0" baseline="0" dirty="0">
                          <a:ln>
                            <a:noFill/>
                          </a:ln>
                          <a:solidFill>
                            <a:srgbClr val="000000"/>
                          </a:solidFill>
                          <a:effectLst/>
                          <a:uFillTx/>
                          <a:latin typeface="Gill Sans MT" panose="020B0502020104020203" pitchFamily="34" charset="77"/>
                          <a:sym typeface="Helvetica Light"/>
                        </a:rPr>
                        <a:t>Someone or something that is *** is extremely cruel, violent, and uncontrolled.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700703368"/>
                  </a:ext>
                </a:extLst>
              </a:tr>
              <a:tr h="1282512">
                <a:tc>
                  <a:txBody>
                    <a:bodyPr/>
                    <a:lstStyle/>
                    <a:p>
                      <a:r>
                        <a:rPr kumimoji="0" lang="en-GB" sz="2000" b="0" i="0" u="none" strike="noStrike" cap="none" spc="0" normalizeH="0" baseline="0" dirty="0">
                          <a:ln>
                            <a:noFill/>
                          </a:ln>
                          <a:solidFill>
                            <a:srgbClr val="000000"/>
                          </a:solidFill>
                          <a:effectLst/>
                          <a:uFillTx/>
                          <a:latin typeface="Gill Sans MT" panose="020B0502020104020203" pitchFamily="34" charset="77"/>
                          <a:sym typeface="Helvetica Light"/>
                        </a:rPr>
                        <a:t>If something </a:t>
                      </a:r>
                      <a:r>
                        <a:rPr kumimoji="0" lang="en-GB" sz="2000" b="0" i="0" u="none" strike="noStrike" cap="none" spc="0" normalizeH="0" baseline="0">
                          <a:ln>
                            <a:noFill/>
                          </a:ln>
                          <a:solidFill>
                            <a:srgbClr val="000000"/>
                          </a:solidFill>
                          <a:effectLst/>
                          <a:uFillTx/>
                          <a:latin typeface="Gill Sans MT" panose="020B0502020104020203" pitchFamily="34" charset="77"/>
                          <a:sym typeface="Helvetica Light"/>
                        </a:rPr>
                        <a:t>is *** </a:t>
                      </a:r>
                      <a:r>
                        <a:rPr kumimoji="0" lang="en-GB" sz="2000" b="0" i="0" u="none" strike="noStrike" cap="none" spc="0" normalizeH="0" baseline="0" dirty="0">
                          <a:ln>
                            <a:noFill/>
                          </a:ln>
                          <a:solidFill>
                            <a:srgbClr val="000000"/>
                          </a:solidFill>
                          <a:effectLst/>
                          <a:uFillTx/>
                          <a:latin typeface="Gill Sans MT" panose="020B0502020104020203" pitchFamily="34" charset="77"/>
                          <a:sym typeface="Helvetica Light"/>
                        </a:rPr>
                        <a:t>to you, you hate it very much or consider it completely unacceptable.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064104805"/>
                  </a:ext>
                </a:extLst>
              </a:tr>
            </a:tbl>
          </a:graphicData>
        </a:graphic>
      </p:graphicFrame>
      <p:pic>
        <p:nvPicPr>
          <p:cNvPr id="22" name="Picture 21">
            <a:extLst>
              <a:ext uri="{FF2B5EF4-FFF2-40B4-BE49-F238E27FC236}">
                <a16:creationId xmlns:a16="http://schemas.microsoft.com/office/drawing/2014/main" id="{D14985E1-B661-AA43-82D5-8E7D020E9B75}"/>
              </a:ext>
            </a:extLst>
          </p:cNvPr>
          <p:cNvPicPr>
            <a:picLocks noChangeAspect="1"/>
          </p:cNvPicPr>
          <p:nvPr/>
        </p:nvPicPr>
        <p:blipFill rotWithShape="1">
          <a:blip r:embed="rId4">
            <a:extLst>
              <a:ext uri="{28A0092B-C50C-407E-A947-70E740481C1C}">
                <a14:useLocalDpi xmlns:a14="http://schemas.microsoft.com/office/drawing/2010/main" val="0"/>
              </a:ext>
            </a:extLst>
          </a:blip>
          <a:srcRect l="28498" t="20985" r="36573" b="21472"/>
          <a:stretch/>
        </p:blipFill>
        <p:spPr>
          <a:xfrm>
            <a:off x="11514956" y="92525"/>
            <a:ext cx="1340431" cy="1704832"/>
          </a:xfrm>
          <a:prstGeom prst="rect">
            <a:avLst/>
          </a:prstGeom>
        </p:spPr>
      </p:pic>
      <p:pic>
        <p:nvPicPr>
          <p:cNvPr id="8" name="Picture 7">
            <a:extLst>
              <a:ext uri="{FF2B5EF4-FFF2-40B4-BE49-F238E27FC236}">
                <a16:creationId xmlns:a16="http://schemas.microsoft.com/office/drawing/2014/main" id="{47EFA3A7-71E5-4376-B322-3C4D35723B53}"/>
              </a:ext>
            </a:extLst>
          </p:cNvPr>
          <p:cNvPicPr>
            <a:picLocks noChangeAspect="1"/>
          </p:cNvPicPr>
          <p:nvPr/>
        </p:nvPicPr>
        <p:blipFill>
          <a:blip r:embed="rId5"/>
          <a:stretch>
            <a:fillRect/>
          </a:stretch>
        </p:blipFill>
        <p:spPr>
          <a:xfrm>
            <a:off x="11081940" y="7918823"/>
            <a:ext cx="1027953" cy="1027953"/>
          </a:xfrm>
          <a:prstGeom prst="rect">
            <a:avLst/>
          </a:prstGeom>
        </p:spPr>
      </p:pic>
      <p:pic>
        <p:nvPicPr>
          <p:cNvPr id="10" name="Picture 9">
            <a:extLst>
              <a:ext uri="{FF2B5EF4-FFF2-40B4-BE49-F238E27FC236}">
                <a16:creationId xmlns:a16="http://schemas.microsoft.com/office/drawing/2014/main" id="{33ED02B8-9154-63BC-D901-F2B43101B929}"/>
              </a:ext>
            </a:extLst>
          </p:cNvPr>
          <p:cNvPicPr>
            <a:picLocks noChangeAspect="1"/>
          </p:cNvPicPr>
          <p:nvPr/>
        </p:nvPicPr>
        <p:blipFill>
          <a:blip r:embed="rId6"/>
          <a:stretch>
            <a:fillRect/>
          </a:stretch>
        </p:blipFill>
        <p:spPr>
          <a:xfrm>
            <a:off x="10999678" y="5254132"/>
            <a:ext cx="887125" cy="887125"/>
          </a:xfrm>
          <a:prstGeom prst="rect">
            <a:avLst/>
          </a:prstGeom>
        </p:spPr>
      </p:pic>
      <p:pic>
        <p:nvPicPr>
          <p:cNvPr id="15" name="Picture 14">
            <a:extLst>
              <a:ext uri="{FF2B5EF4-FFF2-40B4-BE49-F238E27FC236}">
                <a16:creationId xmlns:a16="http://schemas.microsoft.com/office/drawing/2014/main" id="{4769F717-7A3F-AC3D-14B1-D4BCD0C35FA0}"/>
              </a:ext>
            </a:extLst>
          </p:cNvPr>
          <p:cNvPicPr>
            <a:picLocks noChangeAspect="1"/>
          </p:cNvPicPr>
          <p:nvPr/>
        </p:nvPicPr>
        <p:blipFill>
          <a:blip r:embed="rId7"/>
          <a:stretch>
            <a:fillRect/>
          </a:stretch>
        </p:blipFill>
        <p:spPr>
          <a:xfrm>
            <a:off x="10847918" y="2684500"/>
            <a:ext cx="1190645" cy="1190645"/>
          </a:xfrm>
          <a:prstGeom prst="rect">
            <a:avLst/>
          </a:prstGeom>
        </p:spPr>
      </p:pic>
      <p:pic>
        <p:nvPicPr>
          <p:cNvPr id="16" name="Picture 15">
            <a:extLst>
              <a:ext uri="{FF2B5EF4-FFF2-40B4-BE49-F238E27FC236}">
                <a16:creationId xmlns:a16="http://schemas.microsoft.com/office/drawing/2014/main" id="{7392C07F-5624-F29F-844A-9774F98DF41C}"/>
              </a:ext>
            </a:extLst>
          </p:cNvPr>
          <p:cNvPicPr>
            <a:picLocks noChangeAspect="1"/>
          </p:cNvPicPr>
          <p:nvPr/>
        </p:nvPicPr>
        <p:blipFill>
          <a:blip r:embed="rId8"/>
          <a:stretch>
            <a:fillRect/>
          </a:stretch>
        </p:blipFill>
        <p:spPr>
          <a:xfrm>
            <a:off x="10896822" y="4059626"/>
            <a:ext cx="1010024" cy="1010024"/>
          </a:xfrm>
          <a:prstGeom prst="rect">
            <a:avLst/>
          </a:prstGeom>
        </p:spPr>
      </p:pic>
      <p:pic>
        <p:nvPicPr>
          <p:cNvPr id="17" name="Picture 16">
            <a:extLst>
              <a:ext uri="{FF2B5EF4-FFF2-40B4-BE49-F238E27FC236}">
                <a16:creationId xmlns:a16="http://schemas.microsoft.com/office/drawing/2014/main" id="{0876C567-78A0-DF95-6EAF-38861AFA06E9}"/>
              </a:ext>
            </a:extLst>
          </p:cNvPr>
          <p:cNvPicPr>
            <a:picLocks noChangeAspect="1"/>
          </p:cNvPicPr>
          <p:nvPr/>
        </p:nvPicPr>
        <p:blipFill>
          <a:blip r:embed="rId9"/>
          <a:stretch>
            <a:fillRect/>
          </a:stretch>
        </p:blipFill>
        <p:spPr>
          <a:xfrm>
            <a:off x="11039027" y="6625827"/>
            <a:ext cx="808426" cy="808426"/>
          </a:xfrm>
          <a:prstGeom prst="rect">
            <a:avLst/>
          </a:prstGeom>
        </p:spPr>
      </p:pic>
    </p:spTree>
    <p:extLst>
      <p:ext uri="{BB962C8B-B14F-4D97-AF65-F5344CB8AC3E}">
        <p14:creationId xmlns:p14="http://schemas.microsoft.com/office/powerpoint/2010/main" val="2598119948"/>
      </p:ext>
    </p:extLst>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 name="Vocabulary Ninja"/>
          <p:cNvSpPr txBox="1"/>
          <p:nvPr/>
        </p:nvSpPr>
        <p:spPr>
          <a:xfrm>
            <a:off x="2762055" y="8514866"/>
            <a:ext cx="102656" cy="79508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500" b="1">
                <a:solidFill>
                  <a:schemeClr val="accent5"/>
                </a:solidFill>
                <a:latin typeface="American Typewriter"/>
                <a:ea typeface="American Typewriter"/>
                <a:cs typeface="American Typewriter"/>
                <a:sym typeface="American Typewriter"/>
              </a:defRPr>
            </a:lvl1pPr>
          </a:lstStyle>
          <a:p>
            <a:endParaRPr dirty="0">
              <a:latin typeface="Gill Sans MT" panose="020B0502020104020203" pitchFamily="34" charset="77"/>
            </a:endParaRPr>
          </a:p>
        </p:txBody>
      </p:sp>
      <p:sp>
        <p:nvSpPr>
          <p:cNvPr id="130" name="This Week's Words"/>
          <p:cNvSpPr txBox="1"/>
          <p:nvPr/>
        </p:nvSpPr>
        <p:spPr>
          <a:xfrm>
            <a:off x="279542" y="368756"/>
            <a:ext cx="12445716" cy="1579920"/>
          </a:xfrm>
          <a:prstGeom prst="rect">
            <a:avLst/>
          </a:prstGeom>
          <a:ln w="12700">
            <a:noFill/>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10100">
                <a:solidFill>
                  <a:schemeClr val="accent5"/>
                </a:solidFill>
                <a:latin typeface="Gill Sans SemiBold"/>
                <a:ea typeface="Gill Sans SemiBold"/>
                <a:cs typeface="Gill Sans SemiBold"/>
                <a:sym typeface="Gill Sans SemiBold"/>
              </a:defRPr>
            </a:lvl1pPr>
          </a:lstStyle>
          <a:p>
            <a:r>
              <a:rPr sz="9600" b="1" dirty="0">
                <a:ln w="0">
                  <a:solidFill>
                    <a:schemeClr val="bg1"/>
                  </a:solidFill>
                </a:ln>
                <a:solidFill>
                  <a:schemeClr val="tx1"/>
                </a:solidFill>
                <a:effectLst>
                  <a:outerShdw dist="38100" algn="l" rotWithShape="0">
                    <a:schemeClr val="bg1"/>
                  </a:outerShdw>
                </a:effectLst>
                <a:latin typeface="Gill Sans" panose="020B0502020104020203" pitchFamily="34" charset="-79"/>
                <a:cs typeface="Gill Sans" panose="020B0502020104020203" pitchFamily="34" charset="-79"/>
              </a:rPr>
              <a:t>This Week's Words</a:t>
            </a:r>
          </a:p>
        </p:txBody>
      </p:sp>
      <p:sp>
        <p:nvSpPr>
          <p:cNvPr id="132" name="Grasshopper"/>
          <p:cNvSpPr txBox="1"/>
          <p:nvPr/>
        </p:nvSpPr>
        <p:spPr>
          <a:xfrm>
            <a:off x="1424395" y="1991291"/>
            <a:ext cx="4749274" cy="110286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6500">
                <a:solidFill>
                  <a:schemeClr val="accent5"/>
                </a:solidFill>
                <a:latin typeface="Gill Sans SemiBold"/>
                <a:ea typeface="Gill Sans SemiBold"/>
                <a:cs typeface="Gill Sans SemiBold"/>
                <a:sym typeface="Gill Sans SemiBold"/>
              </a:defRPr>
            </a:lvl1pPr>
          </a:lstStyle>
          <a:p>
            <a:r>
              <a:rPr dirty="0">
                <a:solidFill>
                  <a:srgbClr val="00AEEE"/>
                </a:solidFill>
              </a:rPr>
              <a:t>Grasshopper</a:t>
            </a:r>
          </a:p>
        </p:txBody>
      </p:sp>
      <p:sp>
        <p:nvSpPr>
          <p:cNvPr id="134" name="office"/>
          <p:cNvSpPr txBox="1"/>
          <p:nvPr/>
        </p:nvSpPr>
        <p:spPr>
          <a:xfrm>
            <a:off x="2923044" y="3993661"/>
            <a:ext cx="1752083"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brave</a:t>
            </a:r>
            <a:endParaRPr dirty="0">
              <a:latin typeface="Gill Sans MT" panose="020B0502020104020203" pitchFamily="34" charset="77"/>
            </a:endParaRPr>
          </a:p>
        </p:txBody>
      </p:sp>
      <p:sp>
        <p:nvSpPr>
          <p:cNvPr id="135" name="spare"/>
          <p:cNvSpPr txBox="1"/>
          <p:nvPr/>
        </p:nvSpPr>
        <p:spPr>
          <a:xfrm>
            <a:off x="2858087" y="4824209"/>
            <a:ext cx="2040623"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b="1" dirty="0">
                <a:latin typeface="Gill Sans MT" panose="020B0502020104020203" pitchFamily="34" charset="77"/>
                <a:sym typeface="American Typewriter"/>
              </a:rPr>
              <a:t>couple</a:t>
            </a:r>
            <a:endParaRPr b="1" dirty="0">
              <a:latin typeface="Gill Sans MT" panose="020B0502020104020203" pitchFamily="34" charset="77"/>
              <a:sym typeface="American Typewriter"/>
            </a:endParaRPr>
          </a:p>
        </p:txBody>
      </p:sp>
      <p:sp>
        <p:nvSpPr>
          <p:cNvPr id="136" name="chipped"/>
          <p:cNvSpPr txBox="1"/>
          <p:nvPr/>
        </p:nvSpPr>
        <p:spPr>
          <a:xfrm>
            <a:off x="2632099" y="5769060"/>
            <a:ext cx="2333972"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explore</a:t>
            </a:r>
            <a:endParaRPr dirty="0">
              <a:latin typeface="Gill Sans MT" panose="020B0502020104020203" pitchFamily="34" charset="77"/>
            </a:endParaRPr>
          </a:p>
        </p:txBody>
      </p:sp>
      <p:sp>
        <p:nvSpPr>
          <p:cNvPr id="137" name="lift"/>
          <p:cNvSpPr txBox="1"/>
          <p:nvPr/>
        </p:nvSpPr>
        <p:spPr>
          <a:xfrm>
            <a:off x="3060902" y="6639612"/>
            <a:ext cx="1476366"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glow</a:t>
            </a:r>
            <a:endParaRPr dirty="0">
              <a:latin typeface="Gill Sans MT" panose="020B0502020104020203" pitchFamily="34" charset="77"/>
            </a:endParaRPr>
          </a:p>
        </p:txBody>
      </p:sp>
      <p:sp>
        <p:nvSpPr>
          <p:cNvPr id="138" name="mutter"/>
          <p:cNvSpPr txBox="1"/>
          <p:nvPr/>
        </p:nvSpPr>
        <p:spPr>
          <a:xfrm>
            <a:off x="7927820" y="3941031"/>
            <a:ext cx="2551982"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b="1" dirty="0">
                <a:latin typeface="Gill Sans MT" panose="020B0502020104020203" pitchFamily="34" charset="77"/>
                <a:sym typeface="American Typewriter"/>
              </a:rPr>
              <a:t>crumble</a:t>
            </a:r>
            <a:endParaRPr b="1" dirty="0">
              <a:latin typeface="Gill Sans MT" panose="020B0502020104020203" pitchFamily="34" charset="77"/>
              <a:sym typeface="American Typewriter"/>
            </a:endParaRPr>
          </a:p>
        </p:txBody>
      </p:sp>
      <p:sp>
        <p:nvSpPr>
          <p:cNvPr id="139" name="unveil"/>
          <p:cNvSpPr txBox="1"/>
          <p:nvPr/>
        </p:nvSpPr>
        <p:spPr>
          <a:xfrm>
            <a:off x="7970322" y="5755144"/>
            <a:ext cx="2467022"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b="1" dirty="0">
                <a:latin typeface="Gill Sans MT" panose="020B0502020104020203" pitchFamily="34" charset="77"/>
                <a:sym typeface="American Typewriter"/>
              </a:rPr>
              <a:t>marrow</a:t>
            </a:r>
            <a:endParaRPr dirty="0">
              <a:latin typeface="Gill Sans MT" panose="020B0502020104020203" pitchFamily="34" charset="77"/>
              <a:sym typeface="American Typewriter"/>
            </a:endParaRPr>
          </a:p>
        </p:txBody>
      </p:sp>
      <p:sp>
        <p:nvSpPr>
          <p:cNvPr id="140" name="tolerate"/>
          <p:cNvSpPr txBox="1"/>
          <p:nvPr/>
        </p:nvSpPr>
        <p:spPr>
          <a:xfrm>
            <a:off x="7678130" y="3084728"/>
            <a:ext cx="3076163"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abhorrent</a:t>
            </a:r>
            <a:endParaRPr dirty="0">
              <a:latin typeface="Gill Sans MT" panose="020B0502020104020203" pitchFamily="34" charset="77"/>
            </a:endParaRPr>
          </a:p>
        </p:txBody>
      </p:sp>
      <p:sp>
        <p:nvSpPr>
          <p:cNvPr id="141" name="fixation"/>
          <p:cNvSpPr txBox="1"/>
          <p:nvPr/>
        </p:nvSpPr>
        <p:spPr>
          <a:xfrm>
            <a:off x="8154229" y="4824210"/>
            <a:ext cx="2123979"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forgive</a:t>
            </a:r>
            <a:endParaRPr dirty="0">
              <a:latin typeface="Gill Sans MT" panose="020B0502020104020203" pitchFamily="34" charset="77"/>
            </a:endParaRPr>
          </a:p>
        </p:txBody>
      </p:sp>
      <p:sp>
        <p:nvSpPr>
          <p:cNvPr id="142" name="rustle"/>
          <p:cNvSpPr txBox="1"/>
          <p:nvPr/>
        </p:nvSpPr>
        <p:spPr>
          <a:xfrm>
            <a:off x="8194297" y="6620562"/>
            <a:ext cx="2043829"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b="1" dirty="0">
                <a:latin typeface="Gill Sans MT" panose="020B0502020104020203" pitchFamily="34" charset="77"/>
                <a:sym typeface="American Typewriter"/>
              </a:rPr>
              <a:t>savage</a:t>
            </a:r>
            <a:endParaRPr b="1" dirty="0">
              <a:latin typeface="Gill Sans MT" panose="020B0502020104020203" pitchFamily="34" charset="77"/>
              <a:sym typeface="American Typewriter"/>
            </a:endParaRPr>
          </a:p>
        </p:txBody>
      </p:sp>
      <p:sp>
        <p:nvSpPr>
          <p:cNvPr id="143" name="Shinobi"/>
          <p:cNvSpPr txBox="1"/>
          <p:nvPr/>
        </p:nvSpPr>
        <p:spPr>
          <a:xfrm>
            <a:off x="7805173" y="1948676"/>
            <a:ext cx="2797241" cy="110286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500">
                <a:solidFill>
                  <a:schemeClr val="accent5"/>
                </a:solidFill>
                <a:latin typeface="Gill Sans SemiBold"/>
                <a:ea typeface="Gill Sans SemiBold"/>
                <a:cs typeface="Gill Sans SemiBold"/>
                <a:sym typeface="Gill Sans SemiBold"/>
              </a:defRPr>
            </a:lvl1pPr>
          </a:lstStyle>
          <a:p>
            <a:r>
              <a:rPr dirty="0">
                <a:solidFill>
                  <a:srgbClr val="00AEEE"/>
                </a:solidFill>
              </a:rPr>
              <a:t>Shinobi</a:t>
            </a:r>
          </a:p>
        </p:txBody>
      </p:sp>
      <p:pic>
        <p:nvPicPr>
          <p:cNvPr id="6" name="Picture 5" descr="A close up of a sign&#10;&#10;Description automatically generated">
            <a:extLst>
              <a:ext uri="{FF2B5EF4-FFF2-40B4-BE49-F238E27FC236}">
                <a16:creationId xmlns:a16="http://schemas.microsoft.com/office/drawing/2014/main" id="{425C565A-0887-F647-81E8-E14EE96CE6C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40300" y="7140190"/>
            <a:ext cx="3124200" cy="2387600"/>
          </a:xfrm>
          <a:prstGeom prst="rect">
            <a:avLst/>
          </a:prstGeom>
        </p:spPr>
      </p:pic>
      <p:grpSp>
        <p:nvGrpSpPr>
          <p:cNvPr id="9" name="Group 8">
            <a:extLst>
              <a:ext uri="{FF2B5EF4-FFF2-40B4-BE49-F238E27FC236}">
                <a16:creationId xmlns:a16="http://schemas.microsoft.com/office/drawing/2014/main" id="{85AC141E-CA5D-8D41-B1C5-845DA38E949D}"/>
              </a:ext>
            </a:extLst>
          </p:cNvPr>
          <p:cNvGrpSpPr/>
          <p:nvPr/>
        </p:nvGrpSpPr>
        <p:grpSpPr>
          <a:xfrm>
            <a:off x="-8642579" y="-164678"/>
            <a:ext cx="10029965" cy="15256120"/>
            <a:chOff x="-8642579" y="-164678"/>
            <a:chExt cx="10029965" cy="15256120"/>
          </a:xfrm>
        </p:grpSpPr>
        <p:sp>
          <p:nvSpPr>
            <p:cNvPr id="3" name="Rectangle 2">
              <a:extLst>
                <a:ext uri="{FF2B5EF4-FFF2-40B4-BE49-F238E27FC236}">
                  <a16:creationId xmlns:a16="http://schemas.microsoft.com/office/drawing/2014/main" id="{32EBAF2A-443F-9D47-8F51-8E2A05EE57A3}"/>
                </a:ext>
              </a:extLst>
            </p:cNvPr>
            <p:cNvSpPr/>
            <p:nvPr/>
          </p:nvSpPr>
          <p:spPr>
            <a:xfrm rot="20706798" flipH="1">
              <a:off x="-8642579" y="-10966"/>
              <a:ext cx="9434333"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8" name="Rectangle 27">
              <a:extLst>
                <a:ext uri="{FF2B5EF4-FFF2-40B4-BE49-F238E27FC236}">
                  <a16:creationId xmlns:a16="http://schemas.microsoft.com/office/drawing/2014/main" id="{5D0D608D-EA4B-C641-B3F4-55E05D9D72CF}"/>
                </a:ext>
              </a:extLst>
            </p:cNvPr>
            <p:cNvSpPr/>
            <p:nvPr/>
          </p:nvSpPr>
          <p:spPr>
            <a:xfrm rot="20706798" flipH="1">
              <a:off x="-8046947" y="-164678"/>
              <a:ext cx="9434333" cy="15102408"/>
            </a:xfrm>
            <a:prstGeom prst="rect">
              <a:avLst/>
            </a:prstGeom>
            <a:solidFill>
              <a:srgbClr val="38E1FF">
                <a:alpha val="32941"/>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10" name="Group 9">
            <a:extLst>
              <a:ext uri="{FF2B5EF4-FFF2-40B4-BE49-F238E27FC236}">
                <a16:creationId xmlns:a16="http://schemas.microsoft.com/office/drawing/2014/main" id="{FB171C41-4AFD-8D4B-A83D-67CE57D57162}"/>
              </a:ext>
            </a:extLst>
          </p:cNvPr>
          <p:cNvGrpSpPr/>
          <p:nvPr/>
        </p:nvGrpSpPr>
        <p:grpSpPr>
          <a:xfrm>
            <a:off x="11782763" y="-862597"/>
            <a:ext cx="8917924" cy="15439250"/>
            <a:chOff x="11782763" y="-862597"/>
            <a:chExt cx="8917924" cy="15439250"/>
          </a:xfrm>
        </p:grpSpPr>
        <p:sp>
          <p:nvSpPr>
            <p:cNvPr id="22" name="Rectangle 21">
              <a:extLst>
                <a:ext uri="{FF2B5EF4-FFF2-40B4-BE49-F238E27FC236}">
                  <a16:creationId xmlns:a16="http://schemas.microsoft.com/office/drawing/2014/main" id="{DDF6FD70-A615-D74C-9710-17CB98A41F5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9" name="Rectangle 28">
              <a:extLst>
                <a:ext uri="{FF2B5EF4-FFF2-40B4-BE49-F238E27FC236}">
                  <a16:creationId xmlns:a16="http://schemas.microsoft.com/office/drawing/2014/main" id="{D4261B65-2D56-2B4A-A149-97BDDFE74A81}"/>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2" name="office">
            <a:extLst>
              <a:ext uri="{FF2B5EF4-FFF2-40B4-BE49-F238E27FC236}">
                <a16:creationId xmlns:a16="http://schemas.microsoft.com/office/drawing/2014/main" id="{60D79719-F7AD-E349-8411-400B6789BA1E}"/>
              </a:ext>
            </a:extLst>
          </p:cNvPr>
          <p:cNvSpPr txBox="1"/>
          <p:nvPr/>
        </p:nvSpPr>
        <p:spPr>
          <a:xfrm>
            <a:off x="2884747" y="3080135"/>
            <a:ext cx="1837042"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arrive</a:t>
            </a:r>
            <a:endParaRPr dirty="0">
              <a:latin typeface="Gill Sans MT" panose="020B0502020104020203" pitchFamily="34" charset="77"/>
            </a:endParaRPr>
          </a:p>
        </p:txBody>
      </p:sp>
    </p:spTree>
  </p:cSld>
  <p:clrMapOvr>
    <a:masterClrMapping/>
  </p:clrMapOvr>
  <p:transition spd="med"/>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picture containing text, clipart&#10;&#10;Description automatically generated">
            <a:extLst>
              <a:ext uri="{FF2B5EF4-FFF2-40B4-BE49-F238E27FC236}">
                <a16:creationId xmlns:a16="http://schemas.microsoft.com/office/drawing/2014/main" id="{5FB0A047-1E6C-594B-B017-210D9C99719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21269193">
            <a:off x="8686522" y="4993372"/>
            <a:ext cx="6010136" cy="2014909"/>
          </a:xfrm>
          <a:prstGeom prst="rect">
            <a:avLst/>
          </a:prstGeom>
        </p:spPr>
      </p:pic>
      <p:pic>
        <p:nvPicPr>
          <p:cNvPr id="10" name="Picture 9" descr="A picture containing text, clipart&#10;&#10;Description automatically generated">
            <a:extLst>
              <a:ext uri="{FF2B5EF4-FFF2-40B4-BE49-F238E27FC236}">
                <a16:creationId xmlns:a16="http://schemas.microsoft.com/office/drawing/2014/main" id="{967AA597-9B04-D149-823E-303EA746F36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485208">
            <a:off x="10769157" y="-104964"/>
            <a:ext cx="6018784" cy="1997614"/>
          </a:xfrm>
          <a:prstGeom prst="rect">
            <a:avLst/>
          </a:prstGeom>
        </p:spPr>
      </p:pic>
      <p:pic>
        <p:nvPicPr>
          <p:cNvPr id="8" name="Picture 7" descr="Shape&#10;&#10;Description automatically generated with medium confidence">
            <a:extLst>
              <a:ext uri="{FF2B5EF4-FFF2-40B4-BE49-F238E27FC236}">
                <a16:creationId xmlns:a16="http://schemas.microsoft.com/office/drawing/2014/main" id="{B02D7F9F-5239-CD40-BF7B-B031866156D0}"/>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rot="324329">
            <a:off x="8705945" y="7866875"/>
            <a:ext cx="5992841" cy="1997614"/>
          </a:xfrm>
          <a:prstGeom prst="rect">
            <a:avLst/>
          </a:prstGeom>
        </p:spPr>
      </p:pic>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6">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sp>
        <p:nvSpPr>
          <p:cNvPr id="28" name="tear">
            <a:extLst>
              <a:ext uri="{FF2B5EF4-FFF2-40B4-BE49-F238E27FC236}">
                <a16:creationId xmlns:a16="http://schemas.microsoft.com/office/drawing/2014/main" id="{3E0CFD4D-27A2-7842-AA0C-DAD97EB3ECC4}"/>
              </a:ext>
            </a:extLst>
          </p:cNvPr>
          <p:cNvSpPr txBox="1"/>
          <p:nvPr/>
        </p:nvSpPr>
        <p:spPr>
          <a:xfrm>
            <a:off x="1064405" y="769884"/>
            <a:ext cx="10875989" cy="265713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6600" dirty="0">
                <a:latin typeface="Gill Sans MT" panose="020B0502020104020203" pitchFamily="34" charset="77"/>
              </a:rPr>
              <a:t>Display Slips</a:t>
            </a:r>
            <a:endParaRPr sz="28700" dirty="0">
              <a:latin typeface="Gill Sans MT" panose="020B0502020104020203" pitchFamily="34" charset="77"/>
            </a:endParaRPr>
          </a:p>
        </p:txBody>
      </p:sp>
      <p:sp>
        <p:nvSpPr>
          <p:cNvPr id="21" name="If you tear paper, cloth, or another material, or if it tears, you pull it into two pieces or you pull it so that a hole appears in it.">
            <a:extLst>
              <a:ext uri="{FF2B5EF4-FFF2-40B4-BE49-F238E27FC236}">
                <a16:creationId xmlns:a16="http://schemas.microsoft.com/office/drawing/2014/main" id="{DDE122B5-346F-A44B-92E3-75F1820ACF77}"/>
              </a:ext>
            </a:extLst>
          </p:cNvPr>
          <p:cNvSpPr txBox="1"/>
          <p:nvPr/>
        </p:nvSpPr>
        <p:spPr>
          <a:xfrm>
            <a:off x="1064405" y="3614013"/>
            <a:ext cx="10875989" cy="139525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2800" dirty="0">
                <a:latin typeface="Gill Sans MT" panose="020B0502020104020203" pitchFamily="34" charset="77"/>
              </a:rPr>
              <a:t>The following slides are for classroom display. As you teach each Word of the Day, words can be displayed in the classroom to enable pupils to use the taught vocabulary in an independent manner.</a:t>
            </a:r>
            <a:endParaRPr sz="2800" dirty="0">
              <a:latin typeface="Gill Sans MT" panose="020B0502020104020203" pitchFamily="34" charset="77"/>
            </a:endParaRPr>
          </a:p>
        </p:txBody>
      </p:sp>
      <p:pic>
        <p:nvPicPr>
          <p:cNvPr id="6" name="Picture 5" descr="A picture containing text, clipart&#10;&#10;Description automatically generated">
            <a:extLst>
              <a:ext uri="{FF2B5EF4-FFF2-40B4-BE49-F238E27FC236}">
                <a16:creationId xmlns:a16="http://schemas.microsoft.com/office/drawing/2014/main" id="{08628CD0-39C1-E74A-B37C-5FFC42F737FA}"/>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rot="226455">
            <a:off x="-1245597" y="5206268"/>
            <a:ext cx="6053375" cy="2058148"/>
          </a:xfrm>
          <a:prstGeom prst="rect">
            <a:avLst/>
          </a:prstGeom>
        </p:spPr>
      </p:pic>
      <p:pic>
        <p:nvPicPr>
          <p:cNvPr id="12" name="Picture 11">
            <a:extLst>
              <a:ext uri="{FF2B5EF4-FFF2-40B4-BE49-F238E27FC236}">
                <a16:creationId xmlns:a16="http://schemas.microsoft.com/office/drawing/2014/main" id="{2BDBCD5E-345F-3B4A-91D1-B5E7C5421099}"/>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rot="21131645">
            <a:off x="-1664480" y="8055994"/>
            <a:ext cx="6027432" cy="2023557"/>
          </a:xfrm>
          <a:prstGeom prst="rect">
            <a:avLst/>
          </a:prstGeom>
        </p:spPr>
      </p:pic>
      <p:pic>
        <p:nvPicPr>
          <p:cNvPr id="14" name="Picture 13" descr="A picture containing shape&#10;&#10;Description automatically generated">
            <a:extLst>
              <a:ext uri="{FF2B5EF4-FFF2-40B4-BE49-F238E27FC236}">
                <a16:creationId xmlns:a16="http://schemas.microsoft.com/office/drawing/2014/main" id="{07D0A907-0844-0D41-8418-B06274E97D23}"/>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rot="485504">
            <a:off x="234677" y="-962024"/>
            <a:ext cx="5604510" cy="1881572"/>
          </a:xfrm>
          <a:prstGeom prst="rect">
            <a:avLst/>
          </a:prstGeom>
        </p:spPr>
      </p:pic>
      <p:pic>
        <p:nvPicPr>
          <p:cNvPr id="33" name="Picture 32">
            <a:extLst>
              <a:ext uri="{FF2B5EF4-FFF2-40B4-BE49-F238E27FC236}">
                <a16:creationId xmlns:a16="http://schemas.microsoft.com/office/drawing/2014/main" id="{23C03125-5CCC-3748-B2EF-F9A23D73A24D}"/>
              </a:ext>
            </a:extLst>
          </p:cNvPr>
          <p:cNvPicPr>
            <a:picLocks noChangeAspect="1"/>
          </p:cNvPicPr>
          <p:nvPr/>
        </p:nvPicPr>
        <p:blipFill rotWithShape="1">
          <a:blip r:embed="rId6">
            <a:extLst>
              <a:ext uri="{28A0092B-C50C-407E-A947-70E740481C1C}">
                <a14:useLocalDpi xmlns:a14="http://schemas.microsoft.com/office/drawing/2010/main" val="0"/>
              </a:ext>
            </a:extLst>
          </a:blip>
          <a:srcRect l="9410" r="12019" b="14894"/>
          <a:stretch/>
        </p:blipFill>
        <p:spPr>
          <a:xfrm>
            <a:off x="5238456" y="6352864"/>
            <a:ext cx="2683972" cy="2217108"/>
          </a:xfrm>
          <a:prstGeom prst="rect">
            <a:avLst/>
          </a:prstGeom>
        </p:spPr>
      </p:pic>
    </p:spTree>
    <p:extLst>
      <p:ext uri="{BB962C8B-B14F-4D97-AF65-F5344CB8AC3E}">
        <p14:creationId xmlns:p14="http://schemas.microsoft.com/office/powerpoint/2010/main" val="281590617"/>
      </p:ext>
    </p:extLst>
  </p:cSld>
  <p:clrMapOvr>
    <a:masterClrMapping/>
  </p:clrMapOvr>
  <p:transition spd="med"/>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44" name="Rectangle 43">
            <a:extLst>
              <a:ext uri="{FF2B5EF4-FFF2-40B4-BE49-F238E27FC236}">
                <a16:creationId xmlns:a16="http://schemas.microsoft.com/office/drawing/2014/main" id="{0DE4B2CD-9BA7-F745-975D-04D6E068AAAF}"/>
              </a:ext>
            </a:extLst>
          </p:cNvPr>
          <p:cNvSpPr/>
          <p:nvPr/>
        </p:nvSpPr>
        <p:spPr>
          <a:xfrm rot="12470707" flipH="1">
            <a:off x="-8384446" y="-637188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1284318" y="150688"/>
            <a:ext cx="7319311" cy="37805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Gill Sans MT" panose="020B0502020104020203" pitchFamily="34" charset="77"/>
              </a:rPr>
              <a:t>arrive</a:t>
            </a:r>
            <a:endParaRPr sz="13800" dirty="0">
              <a:latin typeface="Gill Sans MT" panose="020B0502020104020203" pitchFamily="34" charset="77"/>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2481042" y="5287250"/>
            <a:ext cx="10835091" cy="37805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Gill Sans MT" panose="020B0502020104020203" pitchFamily="34" charset="77"/>
              </a:rPr>
              <a:t>brave</a:t>
            </a:r>
            <a:endParaRPr sz="28700" dirty="0">
              <a:latin typeface="Gill Sans MT" panose="020B0502020104020203" pitchFamily="34" charset="77"/>
            </a:endParaRPr>
          </a:p>
        </p:txBody>
      </p:sp>
      <p:pic>
        <p:nvPicPr>
          <p:cNvPr id="5" name="Picture 4">
            <a:extLst>
              <a:ext uri="{FF2B5EF4-FFF2-40B4-BE49-F238E27FC236}">
                <a16:creationId xmlns:a16="http://schemas.microsoft.com/office/drawing/2014/main" id="{653BBFFD-37CC-A437-0BD1-44D6DA1E8E18}"/>
              </a:ext>
            </a:extLst>
          </p:cNvPr>
          <p:cNvPicPr>
            <a:picLocks noChangeAspect="1"/>
          </p:cNvPicPr>
          <p:nvPr/>
        </p:nvPicPr>
        <p:blipFill>
          <a:blip r:embed="rId4"/>
          <a:stretch>
            <a:fillRect/>
          </a:stretch>
        </p:blipFill>
        <p:spPr>
          <a:xfrm>
            <a:off x="9042756" y="685828"/>
            <a:ext cx="3251200" cy="3251200"/>
          </a:xfrm>
          <a:prstGeom prst="rect">
            <a:avLst/>
          </a:prstGeom>
        </p:spPr>
      </p:pic>
      <p:pic>
        <p:nvPicPr>
          <p:cNvPr id="6" name="Picture 5">
            <a:extLst>
              <a:ext uri="{FF2B5EF4-FFF2-40B4-BE49-F238E27FC236}">
                <a16:creationId xmlns:a16="http://schemas.microsoft.com/office/drawing/2014/main" id="{5C763F52-8013-029E-A980-C70C494B979E}"/>
              </a:ext>
            </a:extLst>
          </p:cNvPr>
          <p:cNvPicPr>
            <a:picLocks noChangeAspect="1"/>
          </p:cNvPicPr>
          <p:nvPr/>
        </p:nvPicPr>
        <p:blipFill>
          <a:blip r:embed="rId5"/>
          <a:stretch>
            <a:fillRect/>
          </a:stretch>
        </p:blipFill>
        <p:spPr>
          <a:xfrm>
            <a:off x="855442" y="5816572"/>
            <a:ext cx="3251200" cy="3251200"/>
          </a:xfrm>
          <a:prstGeom prst="rect">
            <a:avLst/>
          </a:prstGeom>
        </p:spPr>
      </p:pic>
    </p:spTree>
    <p:extLst>
      <p:ext uri="{BB962C8B-B14F-4D97-AF65-F5344CB8AC3E}">
        <p14:creationId xmlns:p14="http://schemas.microsoft.com/office/powerpoint/2010/main" val="865114986"/>
      </p:ext>
    </p:extLst>
  </p:cSld>
  <p:clrMapOvr>
    <a:masterClrMapping/>
  </p:clrMapOvr>
  <p:transition spd="med"/>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08911" y="5189040"/>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976102" y="50025"/>
            <a:ext cx="8340425" cy="37805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Gill Sans MT" panose="020B0502020104020203" pitchFamily="34" charset="77"/>
              </a:rPr>
              <a:t>couple</a:t>
            </a:r>
            <a:endParaRPr sz="28700" dirty="0">
              <a:latin typeface="Gill Sans MT" panose="020B0502020104020203" pitchFamily="34" charset="77"/>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2881350" y="5295615"/>
            <a:ext cx="10419220" cy="316496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9900" dirty="0">
                <a:latin typeface="Gill Sans MT" panose="020B0502020104020203" pitchFamily="34" charset="77"/>
              </a:rPr>
              <a:t>explore</a:t>
            </a:r>
            <a:endParaRPr sz="16600" dirty="0">
              <a:latin typeface="Gill Sans MT" panose="020B0502020104020203" pitchFamily="34" charset="77"/>
            </a:endParaRPr>
          </a:p>
        </p:txBody>
      </p:sp>
      <p:pic>
        <p:nvPicPr>
          <p:cNvPr id="5" name="Picture 4">
            <a:extLst>
              <a:ext uri="{FF2B5EF4-FFF2-40B4-BE49-F238E27FC236}">
                <a16:creationId xmlns:a16="http://schemas.microsoft.com/office/drawing/2014/main" id="{E2C0426F-317D-95DE-35B4-7A8B10332F85}"/>
              </a:ext>
            </a:extLst>
          </p:cNvPr>
          <p:cNvPicPr>
            <a:picLocks noChangeAspect="1"/>
          </p:cNvPicPr>
          <p:nvPr/>
        </p:nvPicPr>
        <p:blipFill>
          <a:blip r:embed="rId4"/>
          <a:stretch>
            <a:fillRect/>
          </a:stretch>
        </p:blipFill>
        <p:spPr>
          <a:xfrm>
            <a:off x="9306225" y="579347"/>
            <a:ext cx="3251200" cy="3251200"/>
          </a:xfrm>
          <a:prstGeom prst="rect">
            <a:avLst/>
          </a:prstGeom>
        </p:spPr>
      </p:pic>
      <p:pic>
        <p:nvPicPr>
          <p:cNvPr id="6" name="Picture 5">
            <a:extLst>
              <a:ext uri="{FF2B5EF4-FFF2-40B4-BE49-F238E27FC236}">
                <a16:creationId xmlns:a16="http://schemas.microsoft.com/office/drawing/2014/main" id="{D8B5442C-C8F3-6B10-E5C6-A973DE1E04A7}"/>
              </a:ext>
            </a:extLst>
          </p:cNvPr>
          <p:cNvPicPr>
            <a:picLocks noChangeAspect="1"/>
          </p:cNvPicPr>
          <p:nvPr/>
        </p:nvPicPr>
        <p:blipFill>
          <a:blip r:embed="rId5"/>
          <a:stretch>
            <a:fillRect/>
          </a:stretch>
        </p:blipFill>
        <p:spPr>
          <a:xfrm>
            <a:off x="719028" y="5503880"/>
            <a:ext cx="3251200" cy="3251200"/>
          </a:xfrm>
          <a:prstGeom prst="rect">
            <a:avLst/>
          </a:prstGeom>
        </p:spPr>
      </p:pic>
    </p:spTree>
    <p:extLst>
      <p:ext uri="{BB962C8B-B14F-4D97-AF65-F5344CB8AC3E}">
        <p14:creationId xmlns:p14="http://schemas.microsoft.com/office/powerpoint/2010/main" val="3329644295"/>
      </p:ext>
    </p:extLst>
  </p:cSld>
  <p:clrMapOvr>
    <a:masterClrMapping/>
  </p:clrMapOvr>
  <p:transition spd="med"/>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44437" y="-6032064"/>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1623732" y="-17180"/>
            <a:ext cx="5977598" cy="378052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Gill Sans MT" panose="020B0502020104020203" pitchFamily="34" charset="77"/>
              </a:rPr>
              <a:t>glow</a:t>
            </a:r>
            <a:endParaRPr sz="23900" dirty="0">
              <a:latin typeface="Gill Sans MT" panose="020B0502020104020203" pitchFamily="34" charset="77"/>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1917920" y="5819057"/>
            <a:ext cx="12346080" cy="265713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6600" dirty="0">
                <a:latin typeface="Gill Sans MT" panose="020B0502020104020203" pitchFamily="34" charset="77"/>
              </a:rPr>
              <a:t>abhorrent</a:t>
            </a:r>
            <a:endParaRPr sz="23900" dirty="0">
              <a:latin typeface="Gill Sans MT" panose="020B0502020104020203" pitchFamily="34" charset="77"/>
            </a:endParaRPr>
          </a:p>
        </p:txBody>
      </p:sp>
      <p:pic>
        <p:nvPicPr>
          <p:cNvPr id="6" name="Picture 5">
            <a:extLst>
              <a:ext uri="{FF2B5EF4-FFF2-40B4-BE49-F238E27FC236}">
                <a16:creationId xmlns:a16="http://schemas.microsoft.com/office/drawing/2014/main" id="{26DF3B59-D772-FDD0-5FDF-977ADFE36031}"/>
              </a:ext>
            </a:extLst>
          </p:cNvPr>
          <p:cNvPicPr>
            <a:picLocks noChangeAspect="1"/>
          </p:cNvPicPr>
          <p:nvPr/>
        </p:nvPicPr>
        <p:blipFill>
          <a:blip r:embed="rId4"/>
          <a:stretch>
            <a:fillRect/>
          </a:stretch>
        </p:blipFill>
        <p:spPr>
          <a:xfrm>
            <a:off x="8279341" y="632040"/>
            <a:ext cx="3251200" cy="3251200"/>
          </a:xfrm>
          <a:prstGeom prst="rect">
            <a:avLst/>
          </a:prstGeom>
        </p:spPr>
      </p:pic>
      <p:pic>
        <p:nvPicPr>
          <p:cNvPr id="7" name="Picture 6">
            <a:extLst>
              <a:ext uri="{FF2B5EF4-FFF2-40B4-BE49-F238E27FC236}">
                <a16:creationId xmlns:a16="http://schemas.microsoft.com/office/drawing/2014/main" id="{85942A81-0C54-C6A8-F113-1FCA21B64CB0}"/>
              </a:ext>
            </a:extLst>
          </p:cNvPr>
          <p:cNvPicPr>
            <a:picLocks noChangeAspect="1"/>
          </p:cNvPicPr>
          <p:nvPr/>
        </p:nvPicPr>
        <p:blipFill>
          <a:blip r:embed="rId5"/>
          <a:stretch>
            <a:fillRect/>
          </a:stretch>
        </p:blipFill>
        <p:spPr>
          <a:xfrm>
            <a:off x="479642" y="5775883"/>
            <a:ext cx="3251200" cy="3251200"/>
          </a:xfrm>
          <a:prstGeom prst="rect">
            <a:avLst/>
          </a:prstGeom>
        </p:spPr>
      </p:pic>
    </p:spTree>
    <p:extLst>
      <p:ext uri="{BB962C8B-B14F-4D97-AF65-F5344CB8AC3E}">
        <p14:creationId xmlns:p14="http://schemas.microsoft.com/office/powerpoint/2010/main" val="2197216015"/>
      </p:ext>
    </p:extLst>
  </p:cSld>
  <p:clrMapOvr>
    <a:masterClrMapping/>
  </p:clrMapOvr>
  <p:transition spd="med"/>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032063"/>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392246" y="635830"/>
            <a:ext cx="8531183" cy="316496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9900" dirty="0">
                <a:latin typeface="Gill Sans MT" panose="020B0502020104020203" pitchFamily="34" charset="77"/>
              </a:rPr>
              <a:t>crumble</a:t>
            </a:r>
            <a:endParaRPr sz="7200" dirty="0">
              <a:latin typeface="Gill Sans MT" panose="020B0502020104020203" pitchFamily="34" charset="77"/>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3149766" y="5444689"/>
            <a:ext cx="9855034" cy="316496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9900" dirty="0">
                <a:latin typeface="Gill Sans MT" panose="020B0502020104020203" pitchFamily="34" charset="77"/>
              </a:rPr>
              <a:t>forgive</a:t>
            </a:r>
            <a:endParaRPr sz="13800" dirty="0">
              <a:latin typeface="Gill Sans MT" panose="020B0502020104020203" pitchFamily="34" charset="77"/>
            </a:endParaRPr>
          </a:p>
        </p:txBody>
      </p:sp>
      <p:pic>
        <p:nvPicPr>
          <p:cNvPr id="5" name="Picture 4">
            <a:extLst>
              <a:ext uri="{FF2B5EF4-FFF2-40B4-BE49-F238E27FC236}">
                <a16:creationId xmlns:a16="http://schemas.microsoft.com/office/drawing/2014/main" id="{FA4E83FE-C6DA-C658-418C-08BA6F4EBBA2}"/>
              </a:ext>
            </a:extLst>
          </p:cNvPr>
          <p:cNvPicPr>
            <a:picLocks noChangeAspect="1"/>
          </p:cNvPicPr>
          <p:nvPr/>
        </p:nvPicPr>
        <p:blipFill>
          <a:blip r:embed="rId4"/>
          <a:stretch>
            <a:fillRect/>
          </a:stretch>
        </p:blipFill>
        <p:spPr>
          <a:xfrm>
            <a:off x="9097351" y="602862"/>
            <a:ext cx="3251200" cy="3251200"/>
          </a:xfrm>
          <a:prstGeom prst="rect">
            <a:avLst/>
          </a:prstGeom>
        </p:spPr>
      </p:pic>
      <p:pic>
        <p:nvPicPr>
          <p:cNvPr id="6" name="Picture 5">
            <a:extLst>
              <a:ext uri="{FF2B5EF4-FFF2-40B4-BE49-F238E27FC236}">
                <a16:creationId xmlns:a16="http://schemas.microsoft.com/office/drawing/2014/main" id="{CC8B1D56-74F1-4319-2B46-0540CA39CD24}"/>
              </a:ext>
            </a:extLst>
          </p:cNvPr>
          <p:cNvPicPr>
            <a:picLocks noChangeAspect="1"/>
          </p:cNvPicPr>
          <p:nvPr/>
        </p:nvPicPr>
        <p:blipFill>
          <a:blip r:embed="rId5"/>
          <a:stretch>
            <a:fillRect/>
          </a:stretch>
        </p:blipFill>
        <p:spPr>
          <a:xfrm>
            <a:off x="895013" y="5771569"/>
            <a:ext cx="3251200" cy="3251200"/>
          </a:xfrm>
          <a:prstGeom prst="rect">
            <a:avLst/>
          </a:prstGeom>
        </p:spPr>
      </p:pic>
    </p:spTree>
    <p:extLst>
      <p:ext uri="{BB962C8B-B14F-4D97-AF65-F5344CB8AC3E}">
        <p14:creationId xmlns:p14="http://schemas.microsoft.com/office/powerpoint/2010/main" val="3443650429"/>
      </p:ext>
    </p:extLst>
  </p:cSld>
  <p:clrMapOvr>
    <a:masterClrMapping/>
  </p:clrMapOvr>
  <p:transition spd="med"/>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1474276" y="530896"/>
            <a:ext cx="11999897" cy="316496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9900" dirty="0">
                <a:latin typeface="Gill Sans MT" panose="020B0502020104020203" pitchFamily="34" charset="77"/>
              </a:rPr>
              <a:t>narrow</a:t>
            </a:r>
            <a:endParaRPr sz="28700" dirty="0">
              <a:latin typeface="Gill Sans MT" panose="020B0502020104020203" pitchFamily="34" charset="77"/>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2448023" y="5027976"/>
            <a:ext cx="10288591" cy="37805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Gill Sans MT" panose="020B0502020104020203" pitchFamily="34" charset="77"/>
              </a:rPr>
              <a:t>savage</a:t>
            </a:r>
            <a:endParaRPr sz="9600" dirty="0">
              <a:latin typeface="Gill Sans MT" panose="020B0502020104020203" pitchFamily="34" charset="77"/>
            </a:endParaRPr>
          </a:p>
        </p:txBody>
      </p:sp>
      <p:pic>
        <p:nvPicPr>
          <p:cNvPr id="5" name="Picture 4">
            <a:extLst>
              <a:ext uri="{FF2B5EF4-FFF2-40B4-BE49-F238E27FC236}">
                <a16:creationId xmlns:a16="http://schemas.microsoft.com/office/drawing/2014/main" id="{B9CFCDD4-5BAC-A6D1-0CA9-546F666CC1E4}"/>
              </a:ext>
            </a:extLst>
          </p:cNvPr>
          <p:cNvPicPr>
            <a:picLocks noChangeAspect="1"/>
          </p:cNvPicPr>
          <p:nvPr/>
        </p:nvPicPr>
        <p:blipFill>
          <a:blip r:embed="rId4"/>
          <a:stretch>
            <a:fillRect/>
          </a:stretch>
        </p:blipFill>
        <p:spPr>
          <a:xfrm>
            <a:off x="8900021" y="670012"/>
            <a:ext cx="3251200" cy="3251200"/>
          </a:xfrm>
          <a:prstGeom prst="rect">
            <a:avLst/>
          </a:prstGeom>
        </p:spPr>
      </p:pic>
      <p:pic>
        <p:nvPicPr>
          <p:cNvPr id="6" name="Picture 5">
            <a:extLst>
              <a:ext uri="{FF2B5EF4-FFF2-40B4-BE49-F238E27FC236}">
                <a16:creationId xmlns:a16="http://schemas.microsoft.com/office/drawing/2014/main" id="{1638C47E-314F-6B4C-8324-8215A5BE555B}"/>
              </a:ext>
            </a:extLst>
          </p:cNvPr>
          <p:cNvPicPr>
            <a:picLocks noChangeAspect="1"/>
          </p:cNvPicPr>
          <p:nvPr/>
        </p:nvPicPr>
        <p:blipFill>
          <a:blip r:embed="rId5"/>
          <a:stretch>
            <a:fillRect/>
          </a:stretch>
        </p:blipFill>
        <p:spPr>
          <a:xfrm>
            <a:off x="501113" y="5789466"/>
            <a:ext cx="3251200" cy="3251200"/>
          </a:xfrm>
          <a:prstGeom prst="rect">
            <a:avLst/>
          </a:prstGeom>
        </p:spPr>
      </p:pic>
    </p:spTree>
    <p:extLst>
      <p:ext uri="{BB962C8B-B14F-4D97-AF65-F5344CB8AC3E}">
        <p14:creationId xmlns:p14="http://schemas.microsoft.com/office/powerpoint/2010/main" val="2631257533"/>
      </p:ext>
    </p:extLst>
  </p:cSld>
  <p:clrMapOvr>
    <a:masterClrMapping/>
  </p:clrMapOvr>
  <p:transition spd="med"/>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picture containing text, clipart&#10;&#10;Description automatically generated">
            <a:extLst>
              <a:ext uri="{FF2B5EF4-FFF2-40B4-BE49-F238E27FC236}">
                <a16:creationId xmlns:a16="http://schemas.microsoft.com/office/drawing/2014/main" id="{5FB0A047-1E6C-594B-B017-210D9C99719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21269193">
            <a:off x="8686522" y="4993372"/>
            <a:ext cx="6010136" cy="2014909"/>
          </a:xfrm>
          <a:prstGeom prst="rect">
            <a:avLst/>
          </a:prstGeom>
        </p:spPr>
      </p:pic>
      <p:pic>
        <p:nvPicPr>
          <p:cNvPr id="10" name="Picture 9" descr="A picture containing text, clipart&#10;&#10;Description automatically generated">
            <a:extLst>
              <a:ext uri="{FF2B5EF4-FFF2-40B4-BE49-F238E27FC236}">
                <a16:creationId xmlns:a16="http://schemas.microsoft.com/office/drawing/2014/main" id="{967AA597-9B04-D149-823E-303EA746F36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485208">
            <a:off x="10769157" y="-104964"/>
            <a:ext cx="6018784" cy="1997614"/>
          </a:xfrm>
          <a:prstGeom prst="rect">
            <a:avLst/>
          </a:prstGeom>
        </p:spPr>
      </p:pic>
      <p:pic>
        <p:nvPicPr>
          <p:cNvPr id="8" name="Picture 7" descr="Shape&#10;&#10;Description automatically generated with medium confidence">
            <a:extLst>
              <a:ext uri="{FF2B5EF4-FFF2-40B4-BE49-F238E27FC236}">
                <a16:creationId xmlns:a16="http://schemas.microsoft.com/office/drawing/2014/main" id="{B02D7F9F-5239-CD40-BF7B-B031866156D0}"/>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rot="324329">
            <a:off x="8705945" y="7866875"/>
            <a:ext cx="5992841" cy="1997614"/>
          </a:xfrm>
          <a:prstGeom prst="rect">
            <a:avLst/>
          </a:prstGeom>
        </p:spPr>
      </p:pic>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6">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sp>
        <p:nvSpPr>
          <p:cNvPr id="28" name="tear">
            <a:extLst>
              <a:ext uri="{FF2B5EF4-FFF2-40B4-BE49-F238E27FC236}">
                <a16:creationId xmlns:a16="http://schemas.microsoft.com/office/drawing/2014/main" id="{3E0CFD4D-27A2-7842-AA0C-DAD97EB3ECC4}"/>
              </a:ext>
            </a:extLst>
          </p:cNvPr>
          <p:cNvSpPr txBox="1"/>
          <p:nvPr/>
        </p:nvSpPr>
        <p:spPr>
          <a:xfrm>
            <a:off x="1064404" y="1481621"/>
            <a:ext cx="10875989" cy="222625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3800" dirty="0">
                <a:latin typeface="Gill Sans MT" panose="020B0502020104020203" pitchFamily="34" charset="77"/>
              </a:rPr>
              <a:t>Font Variation</a:t>
            </a:r>
            <a:endParaRPr sz="23900" dirty="0">
              <a:latin typeface="Gill Sans MT" panose="020B0502020104020203" pitchFamily="34" charset="77"/>
            </a:endParaRPr>
          </a:p>
        </p:txBody>
      </p:sp>
      <p:sp>
        <p:nvSpPr>
          <p:cNvPr id="21" name="If you tear paper, cloth, or another material, or if it tears, you pull it into two pieces or you pull it so that a hole appears in it.">
            <a:extLst>
              <a:ext uri="{FF2B5EF4-FFF2-40B4-BE49-F238E27FC236}">
                <a16:creationId xmlns:a16="http://schemas.microsoft.com/office/drawing/2014/main" id="{DDE122B5-346F-A44B-92E3-75F1820ACF77}"/>
              </a:ext>
            </a:extLst>
          </p:cNvPr>
          <p:cNvSpPr txBox="1"/>
          <p:nvPr/>
        </p:nvSpPr>
        <p:spPr>
          <a:xfrm>
            <a:off x="1064404" y="3607454"/>
            <a:ext cx="10875989" cy="139525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2800" dirty="0">
                <a:latin typeface="Gill Sans MT" panose="020B0502020104020203" pitchFamily="34" charset="77"/>
              </a:rPr>
              <a:t>The following display slips contain the same words, but have a more regular font, which have a more regular formation of ‘a’ and ‘g’. Futura is the name of the font.</a:t>
            </a:r>
            <a:endParaRPr sz="2800" dirty="0">
              <a:latin typeface="Gill Sans MT" panose="020B0502020104020203" pitchFamily="34" charset="77"/>
            </a:endParaRPr>
          </a:p>
        </p:txBody>
      </p:sp>
      <p:pic>
        <p:nvPicPr>
          <p:cNvPr id="6" name="Picture 5" descr="A picture containing text, clipart&#10;&#10;Description automatically generated">
            <a:extLst>
              <a:ext uri="{FF2B5EF4-FFF2-40B4-BE49-F238E27FC236}">
                <a16:creationId xmlns:a16="http://schemas.microsoft.com/office/drawing/2014/main" id="{08628CD0-39C1-E74A-B37C-5FFC42F737FA}"/>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rot="226455">
            <a:off x="-1245597" y="5206268"/>
            <a:ext cx="6053375" cy="2058148"/>
          </a:xfrm>
          <a:prstGeom prst="rect">
            <a:avLst/>
          </a:prstGeom>
        </p:spPr>
      </p:pic>
      <p:pic>
        <p:nvPicPr>
          <p:cNvPr id="12" name="Picture 11">
            <a:extLst>
              <a:ext uri="{FF2B5EF4-FFF2-40B4-BE49-F238E27FC236}">
                <a16:creationId xmlns:a16="http://schemas.microsoft.com/office/drawing/2014/main" id="{2BDBCD5E-345F-3B4A-91D1-B5E7C5421099}"/>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rot="21131645">
            <a:off x="-1664480" y="8055994"/>
            <a:ext cx="6027432" cy="2023557"/>
          </a:xfrm>
          <a:prstGeom prst="rect">
            <a:avLst/>
          </a:prstGeom>
        </p:spPr>
      </p:pic>
      <p:pic>
        <p:nvPicPr>
          <p:cNvPr id="14" name="Picture 13" descr="A picture containing shape&#10;&#10;Description automatically generated">
            <a:extLst>
              <a:ext uri="{FF2B5EF4-FFF2-40B4-BE49-F238E27FC236}">
                <a16:creationId xmlns:a16="http://schemas.microsoft.com/office/drawing/2014/main" id="{07D0A907-0844-0D41-8418-B06274E97D23}"/>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rot="485504">
            <a:off x="234677" y="-962024"/>
            <a:ext cx="5604510" cy="1881572"/>
          </a:xfrm>
          <a:prstGeom prst="rect">
            <a:avLst/>
          </a:prstGeom>
        </p:spPr>
      </p:pic>
      <p:pic>
        <p:nvPicPr>
          <p:cNvPr id="33" name="Picture 32">
            <a:extLst>
              <a:ext uri="{FF2B5EF4-FFF2-40B4-BE49-F238E27FC236}">
                <a16:creationId xmlns:a16="http://schemas.microsoft.com/office/drawing/2014/main" id="{23C03125-5CCC-3748-B2EF-F9A23D73A24D}"/>
              </a:ext>
            </a:extLst>
          </p:cNvPr>
          <p:cNvPicPr>
            <a:picLocks noChangeAspect="1"/>
          </p:cNvPicPr>
          <p:nvPr/>
        </p:nvPicPr>
        <p:blipFill rotWithShape="1">
          <a:blip r:embed="rId6">
            <a:extLst>
              <a:ext uri="{28A0092B-C50C-407E-A947-70E740481C1C}">
                <a14:useLocalDpi xmlns:a14="http://schemas.microsoft.com/office/drawing/2010/main" val="0"/>
              </a:ext>
            </a:extLst>
          </a:blip>
          <a:srcRect l="9410" r="12019" b="14894"/>
          <a:stretch/>
        </p:blipFill>
        <p:spPr>
          <a:xfrm>
            <a:off x="5238456" y="6352864"/>
            <a:ext cx="2683972" cy="2217108"/>
          </a:xfrm>
          <a:prstGeom prst="rect">
            <a:avLst/>
          </a:prstGeom>
        </p:spPr>
      </p:pic>
    </p:spTree>
    <p:extLst>
      <p:ext uri="{BB962C8B-B14F-4D97-AF65-F5344CB8AC3E}">
        <p14:creationId xmlns:p14="http://schemas.microsoft.com/office/powerpoint/2010/main" val="1320724412"/>
      </p:ext>
    </p:extLst>
  </p:cSld>
  <p:clrMapOvr>
    <a:masterClrMapping/>
  </p:clrMapOvr>
  <p:transition spd="med"/>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4">
            <a:extLst>
              <a:ext uri="{FF2B5EF4-FFF2-40B4-BE49-F238E27FC236}">
                <a16:creationId xmlns:a16="http://schemas.microsoft.com/office/drawing/2014/main" id="{960ED4AE-536B-7CA7-1739-1F9236BB4513}"/>
              </a:ext>
            </a:extLst>
          </p:cNvPr>
          <p:cNvGrpSpPr/>
          <p:nvPr/>
        </p:nvGrpSpPr>
        <p:grpSpPr>
          <a:xfrm rot="11574440">
            <a:off x="-8428798" y="-6316639"/>
            <a:ext cx="8917924" cy="15439250"/>
            <a:chOff x="11782763" y="-862597"/>
            <a:chExt cx="8917924" cy="15439250"/>
          </a:xfrm>
        </p:grpSpPr>
        <p:sp>
          <p:nvSpPr>
            <p:cNvPr id="6" name="Rectangle 5">
              <a:extLst>
                <a:ext uri="{FF2B5EF4-FFF2-40B4-BE49-F238E27FC236}">
                  <a16:creationId xmlns:a16="http://schemas.microsoft.com/office/drawing/2014/main" id="{C7A59E97-1760-3CB4-F6BB-59A170AA3968}"/>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7" name="Rectangle 6">
              <a:extLst>
                <a:ext uri="{FF2B5EF4-FFF2-40B4-BE49-F238E27FC236}">
                  <a16:creationId xmlns:a16="http://schemas.microsoft.com/office/drawing/2014/main" id="{F08549C3-7AAF-C296-1060-17CFDEDC952F}"/>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779727" y="305549"/>
            <a:ext cx="8231421" cy="378052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Futura Medium" panose="020B0602020204020303" pitchFamily="34" charset="-79"/>
                <a:ea typeface="Ayuthaya" pitchFamily="2" charset="-34"/>
                <a:cs typeface="Futura Medium" panose="020B0602020204020303" pitchFamily="34" charset="-79"/>
              </a:rPr>
              <a:t>arrive</a:t>
            </a:r>
            <a:endParaRPr sz="13800" dirty="0">
              <a:latin typeface="Futura Medium" panose="020B0602020204020303" pitchFamily="34" charset="-79"/>
              <a:ea typeface="Ayuthaya" pitchFamily="2" charset="-34"/>
              <a:cs typeface="Futura Medium" panose="020B0602020204020303" pitchFamily="34" charset="-79"/>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2517310" y="5492311"/>
            <a:ext cx="10244333" cy="378052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Futura Medium" panose="020B0602020204020303" pitchFamily="34" charset="-79"/>
                <a:cs typeface="Futura Medium" panose="020B0602020204020303" pitchFamily="34" charset="-79"/>
              </a:rPr>
              <a:t>brave</a:t>
            </a:r>
            <a:endParaRPr sz="28700" dirty="0">
              <a:latin typeface="Futura Medium" panose="020B0602020204020303" pitchFamily="34" charset="-79"/>
              <a:cs typeface="Futura Medium" panose="020B0602020204020303" pitchFamily="34" charset="-79"/>
            </a:endParaRPr>
          </a:p>
        </p:txBody>
      </p:sp>
      <p:pic>
        <p:nvPicPr>
          <p:cNvPr id="8" name="Picture 7">
            <a:extLst>
              <a:ext uri="{FF2B5EF4-FFF2-40B4-BE49-F238E27FC236}">
                <a16:creationId xmlns:a16="http://schemas.microsoft.com/office/drawing/2014/main" id="{DDE6D48A-5BDF-49E3-2EC1-3A17EC6FEE32}"/>
              </a:ext>
            </a:extLst>
          </p:cNvPr>
          <p:cNvPicPr>
            <a:picLocks noChangeAspect="1"/>
          </p:cNvPicPr>
          <p:nvPr/>
        </p:nvPicPr>
        <p:blipFill>
          <a:blip r:embed="rId4"/>
          <a:stretch>
            <a:fillRect/>
          </a:stretch>
        </p:blipFill>
        <p:spPr>
          <a:xfrm>
            <a:off x="9207469" y="685828"/>
            <a:ext cx="3251200" cy="3251200"/>
          </a:xfrm>
          <a:prstGeom prst="rect">
            <a:avLst/>
          </a:prstGeom>
        </p:spPr>
      </p:pic>
      <p:pic>
        <p:nvPicPr>
          <p:cNvPr id="9" name="Picture 8">
            <a:extLst>
              <a:ext uri="{FF2B5EF4-FFF2-40B4-BE49-F238E27FC236}">
                <a16:creationId xmlns:a16="http://schemas.microsoft.com/office/drawing/2014/main" id="{B1F97BD9-13B3-7410-AE1B-E04F8741F2EC}"/>
              </a:ext>
            </a:extLst>
          </p:cNvPr>
          <p:cNvPicPr>
            <a:picLocks noChangeAspect="1"/>
          </p:cNvPicPr>
          <p:nvPr/>
        </p:nvPicPr>
        <p:blipFill>
          <a:blip r:embed="rId5"/>
          <a:stretch>
            <a:fillRect/>
          </a:stretch>
        </p:blipFill>
        <p:spPr>
          <a:xfrm>
            <a:off x="537883" y="5838101"/>
            <a:ext cx="3251200" cy="3251200"/>
          </a:xfrm>
          <a:prstGeom prst="rect">
            <a:avLst/>
          </a:prstGeom>
        </p:spPr>
      </p:pic>
    </p:spTree>
    <p:extLst>
      <p:ext uri="{BB962C8B-B14F-4D97-AF65-F5344CB8AC3E}">
        <p14:creationId xmlns:p14="http://schemas.microsoft.com/office/powerpoint/2010/main" val="3529368995"/>
      </p:ext>
    </p:extLst>
  </p:cSld>
  <p:clrMapOvr>
    <a:masterClrMapping/>
  </p:clrMapOvr>
  <p:transition spd="med"/>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08911" y="5189040"/>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780975" y="597441"/>
            <a:ext cx="7822654" cy="316496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9900" dirty="0">
                <a:latin typeface="Futura Medium" panose="020B0602020204020303" pitchFamily="34" charset="-79"/>
                <a:cs typeface="Futura Medium" panose="020B0602020204020303" pitchFamily="34" charset="-79"/>
              </a:rPr>
              <a:t>couple</a:t>
            </a:r>
            <a:endParaRPr sz="28700" dirty="0">
              <a:latin typeface="Futura Medium" panose="020B0602020204020303" pitchFamily="34" charset="-79"/>
              <a:cs typeface="Futura Medium" panose="020B0602020204020303" pitchFamily="34" charset="-79"/>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2504922" y="5629004"/>
            <a:ext cx="10419220" cy="265713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6600" dirty="0">
                <a:latin typeface="Futura Medium" panose="020B0602020204020303" pitchFamily="34" charset="-79"/>
                <a:cs typeface="Futura Medium" panose="020B0602020204020303" pitchFamily="34" charset="-79"/>
              </a:rPr>
              <a:t>explore</a:t>
            </a:r>
            <a:endParaRPr sz="19900" dirty="0">
              <a:latin typeface="Futura Medium" panose="020B0602020204020303" pitchFamily="34" charset="-79"/>
              <a:cs typeface="Futura Medium" panose="020B0602020204020303" pitchFamily="34" charset="-79"/>
            </a:endParaRPr>
          </a:p>
        </p:txBody>
      </p:sp>
      <p:pic>
        <p:nvPicPr>
          <p:cNvPr id="5" name="Picture 4">
            <a:extLst>
              <a:ext uri="{FF2B5EF4-FFF2-40B4-BE49-F238E27FC236}">
                <a16:creationId xmlns:a16="http://schemas.microsoft.com/office/drawing/2014/main" id="{A7B5B7D2-1777-9C87-FB26-9E839741ABA9}"/>
              </a:ext>
            </a:extLst>
          </p:cNvPr>
          <p:cNvPicPr>
            <a:picLocks noChangeAspect="1"/>
          </p:cNvPicPr>
          <p:nvPr/>
        </p:nvPicPr>
        <p:blipFill>
          <a:blip r:embed="rId4"/>
          <a:stretch>
            <a:fillRect/>
          </a:stretch>
        </p:blipFill>
        <p:spPr>
          <a:xfrm>
            <a:off x="8972625" y="597441"/>
            <a:ext cx="3251200" cy="3251200"/>
          </a:xfrm>
          <a:prstGeom prst="rect">
            <a:avLst/>
          </a:prstGeom>
        </p:spPr>
      </p:pic>
      <p:pic>
        <p:nvPicPr>
          <p:cNvPr id="6" name="Picture 5">
            <a:extLst>
              <a:ext uri="{FF2B5EF4-FFF2-40B4-BE49-F238E27FC236}">
                <a16:creationId xmlns:a16="http://schemas.microsoft.com/office/drawing/2014/main" id="{D7963209-5499-7613-A9FC-D06B0A459971}"/>
              </a:ext>
            </a:extLst>
          </p:cNvPr>
          <p:cNvPicPr>
            <a:picLocks noChangeAspect="1"/>
          </p:cNvPicPr>
          <p:nvPr/>
        </p:nvPicPr>
        <p:blipFill>
          <a:blip r:embed="rId5"/>
          <a:stretch>
            <a:fillRect/>
          </a:stretch>
        </p:blipFill>
        <p:spPr>
          <a:xfrm>
            <a:off x="411515" y="5541507"/>
            <a:ext cx="3251200" cy="3251200"/>
          </a:xfrm>
          <a:prstGeom prst="rect">
            <a:avLst/>
          </a:prstGeom>
        </p:spPr>
      </p:pic>
    </p:spTree>
    <p:extLst>
      <p:ext uri="{BB962C8B-B14F-4D97-AF65-F5344CB8AC3E}">
        <p14:creationId xmlns:p14="http://schemas.microsoft.com/office/powerpoint/2010/main" val="4173104952"/>
      </p:ext>
    </p:extLst>
  </p:cSld>
  <p:clrMapOvr>
    <a:masterClrMapping/>
  </p:clrMapOvr>
  <p:transition spd="med"/>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44437" y="-6032064"/>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1309349" y="73225"/>
            <a:ext cx="6915355" cy="37805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Futura Medium" panose="020B0602020204020303" pitchFamily="34" charset="-79"/>
                <a:cs typeface="Futura Medium" panose="020B0602020204020303" pitchFamily="34" charset="-79"/>
              </a:rPr>
              <a:t>glow</a:t>
            </a:r>
            <a:endParaRPr sz="23900" dirty="0">
              <a:latin typeface="Futura Medium" panose="020B0602020204020303" pitchFamily="34" charset="-79"/>
              <a:cs typeface="Futura Medium" panose="020B0602020204020303" pitchFamily="34" charset="-79"/>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1709909" y="6172021"/>
            <a:ext cx="12346080" cy="222625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3800" dirty="0">
                <a:latin typeface="Futura Medium" panose="020B0602020204020303" pitchFamily="34" charset="-79"/>
                <a:cs typeface="Futura Medium" panose="020B0602020204020303" pitchFamily="34" charset="-79"/>
              </a:rPr>
              <a:t>abhorrent</a:t>
            </a:r>
            <a:endParaRPr sz="23900" dirty="0">
              <a:latin typeface="Futura Medium" panose="020B0602020204020303" pitchFamily="34" charset="-79"/>
              <a:cs typeface="Futura Medium" panose="020B0602020204020303" pitchFamily="34" charset="-79"/>
            </a:endParaRPr>
          </a:p>
        </p:txBody>
      </p:sp>
      <p:pic>
        <p:nvPicPr>
          <p:cNvPr id="5" name="Picture 4">
            <a:extLst>
              <a:ext uri="{FF2B5EF4-FFF2-40B4-BE49-F238E27FC236}">
                <a16:creationId xmlns:a16="http://schemas.microsoft.com/office/drawing/2014/main" id="{3C7A869C-7B10-2082-F2C5-9E63C3B78860}"/>
              </a:ext>
            </a:extLst>
          </p:cNvPr>
          <p:cNvPicPr>
            <a:picLocks noChangeAspect="1"/>
          </p:cNvPicPr>
          <p:nvPr/>
        </p:nvPicPr>
        <p:blipFill>
          <a:blip r:embed="rId4"/>
          <a:stretch>
            <a:fillRect/>
          </a:stretch>
        </p:blipFill>
        <p:spPr>
          <a:xfrm>
            <a:off x="8603629" y="602547"/>
            <a:ext cx="3251200" cy="3251200"/>
          </a:xfrm>
          <a:prstGeom prst="rect">
            <a:avLst/>
          </a:prstGeom>
        </p:spPr>
      </p:pic>
      <p:pic>
        <p:nvPicPr>
          <p:cNvPr id="6" name="Picture 5">
            <a:extLst>
              <a:ext uri="{FF2B5EF4-FFF2-40B4-BE49-F238E27FC236}">
                <a16:creationId xmlns:a16="http://schemas.microsoft.com/office/drawing/2014/main" id="{988E15FD-41B7-0BFB-08B7-63F79C21B586}"/>
              </a:ext>
            </a:extLst>
          </p:cNvPr>
          <p:cNvPicPr>
            <a:picLocks noChangeAspect="1"/>
          </p:cNvPicPr>
          <p:nvPr/>
        </p:nvPicPr>
        <p:blipFill>
          <a:blip r:embed="rId5"/>
          <a:stretch>
            <a:fillRect/>
          </a:stretch>
        </p:blipFill>
        <p:spPr>
          <a:xfrm>
            <a:off x="492555" y="5724319"/>
            <a:ext cx="3251200" cy="3251200"/>
          </a:xfrm>
          <a:prstGeom prst="rect">
            <a:avLst/>
          </a:prstGeom>
        </p:spPr>
      </p:pic>
    </p:spTree>
    <p:extLst>
      <p:ext uri="{BB962C8B-B14F-4D97-AF65-F5344CB8AC3E}">
        <p14:creationId xmlns:p14="http://schemas.microsoft.com/office/powerpoint/2010/main" val="280775718"/>
      </p:ext>
    </p:extLst>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 name="Vocabulary Ninja"/>
          <p:cNvSpPr txBox="1"/>
          <p:nvPr/>
        </p:nvSpPr>
        <p:spPr>
          <a:xfrm>
            <a:off x="2762055" y="8514866"/>
            <a:ext cx="102656" cy="79508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500" b="1">
                <a:solidFill>
                  <a:schemeClr val="accent5"/>
                </a:solidFill>
                <a:latin typeface="American Typewriter"/>
                <a:ea typeface="American Typewriter"/>
                <a:cs typeface="American Typewriter"/>
                <a:sym typeface="American Typewriter"/>
              </a:defRPr>
            </a:lvl1pPr>
          </a:lstStyle>
          <a:p>
            <a:endParaRPr dirty="0">
              <a:latin typeface="Gill Sans MT" panose="020B0502020104020203" pitchFamily="34" charset="77"/>
            </a:endParaRPr>
          </a:p>
        </p:txBody>
      </p:sp>
      <p:sp>
        <p:nvSpPr>
          <p:cNvPr id="130" name="This Week's Words"/>
          <p:cNvSpPr txBox="1"/>
          <p:nvPr/>
        </p:nvSpPr>
        <p:spPr>
          <a:xfrm>
            <a:off x="472709" y="430311"/>
            <a:ext cx="12059391" cy="1456809"/>
          </a:xfrm>
          <a:prstGeom prst="rect">
            <a:avLst/>
          </a:prstGeom>
          <a:ln w="12700">
            <a:noFill/>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10100">
                <a:solidFill>
                  <a:schemeClr val="accent5"/>
                </a:solidFill>
                <a:latin typeface="Gill Sans SemiBold"/>
                <a:ea typeface="Gill Sans SemiBold"/>
                <a:cs typeface="Gill Sans SemiBold"/>
                <a:sym typeface="Gill Sans SemiBold"/>
              </a:defRPr>
            </a:lvl1pPr>
          </a:lstStyle>
          <a:p>
            <a:r>
              <a:rPr lang="en-GB" sz="8800" b="1" dirty="0">
                <a:ln w="0">
                  <a:solidFill>
                    <a:schemeClr val="bg1"/>
                  </a:solidFill>
                </a:ln>
                <a:solidFill>
                  <a:schemeClr val="tx1"/>
                </a:solidFill>
                <a:effectLst>
                  <a:outerShdw dist="38100" algn="l" rotWithShape="0">
                    <a:schemeClr val="bg1"/>
                  </a:outerShdw>
                </a:effectLst>
                <a:latin typeface="Gill Sans" panose="020B0502020104020203" pitchFamily="34" charset="-79"/>
                <a:cs typeface="Gill Sans" panose="020B0502020104020203" pitchFamily="34" charset="-79"/>
              </a:rPr>
              <a:t>Grasshopper (Tier 1)</a:t>
            </a:r>
            <a:endParaRPr sz="8800" b="1" dirty="0">
              <a:ln w="0">
                <a:solidFill>
                  <a:schemeClr val="bg1"/>
                </a:solidFill>
              </a:ln>
              <a:solidFill>
                <a:schemeClr val="tx1"/>
              </a:solidFill>
              <a:effectLst>
                <a:outerShdw dist="38100" algn="l" rotWithShape="0">
                  <a:schemeClr val="bg1"/>
                </a:outerShdw>
              </a:effectLst>
              <a:latin typeface="Gill Sans" panose="020B0502020104020203" pitchFamily="34" charset="-79"/>
              <a:cs typeface="Gill Sans" panose="020B0502020104020203" pitchFamily="34" charset="-79"/>
            </a:endParaRPr>
          </a:p>
        </p:txBody>
      </p:sp>
      <p:sp>
        <p:nvSpPr>
          <p:cNvPr id="133" name="tear"/>
          <p:cNvSpPr txBox="1"/>
          <p:nvPr/>
        </p:nvSpPr>
        <p:spPr>
          <a:xfrm>
            <a:off x="5642228" y="2274766"/>
            <a:ext cx="1837042"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b="1" dirty="0">
                <a:latin typeface="Gill Sans MT" panose="020B0502020104020203" pitchFamily="34" charset="77"/>
                <a:sym typeface="American Typewriter"/>
              </a:rPr>
              <a:t>arrive	</a:t>
            </a:r>
            <a:endParaRPr b="1" dirty="0">
              <a:latin typeface="Gill Sans MT" panose="020B0502020104020203" pitchFamily="34" charset="77"/>
              <a:sym typeface="American Typewriter"/>
            </a:endParaRPr>
          </a:p>
        </p:txBody>
      </p:sp>
      <p:sp>
        <p:nvSpPr>
          <p:cNvPr id="134" name="office"/>
          <p:cNvSpPr txBox="1"/>
          <p:nvPr/>
        </p:nvSpPr>
        <p:spPr>
          <a:xfrm>
            <a:off x="5684750" y="3183419"/>
            <a:ext cx="1752083"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brave</a:t>
            </a:r>
            <a:endParaRPr dirty="0">
              <a:latin typeface="Gill Sans MT" panose="020B0502020104020203" pitchFamily="34" charset="77"/>
            </a:endParaRPr>
          </a:p>
        </p:txBody>
      </p:sp>
      <p:sp>
        <p:nvSpPr>
          <p:cNvPr id="135" name="spare"/>
          <p:cNvSpPr txBox="1"/>
          <p:nvPr/>
        </p:nvSpPr>
        <p:spPr>
          <a:xfrm>
            <a:off x="5540465" y="4033018"/>
            <a:ext cx="2040623"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b="1" dirty="0">
                <a:latin typeface="Gill Sans MT" panose="020B0502020104020203" pitchFamily="34" charset="77"/>
                <a:sym typeface="American Typewriter"/>
              </a:rPr>
              <a:t>couple</a:t>
            </a:r>
            <a:endParaRPr b="1" dirty="0">
              <a:latin typeface="Gill Sans MT" panose="020B0502020104020203" pitchFamily="34" charset="77"/>
              <a:sym typeface="American Typewriter"/>
            </a:endParaRPr>
          </a:p>
        </p:txBody>
      </p:sp>
      <p:sp>
        <p:nvSpPr>
          <p:cNvPr id="136" name="chipped"/>
          <p:cNvSpPr txBox="1"/>
          <p:nvPr/>
        </p:nvSpPr>
        <p:spPr>
          <a:xfrm>
            <a:off x="5393806" y="4958818"/>
            <a:ext cx="2333972"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explore</a:t>
            </a:r>
            <a:endParaRPr dirty="0">
              <a:latin typeface="Gill Sans MT" panose="020B0502020104020203" pitchFamily="34" charset="77"/>
            </a:endParaRPr>
          </a:p>
        </p:txBody>
      </p:sp>
      <p:sp>
        <p:nvSpPr>
          <p:cNvPr id="137" name="lift"/>
          <p:cNvSpPr txBox="1"/>
          <p:nvPr/>
        </p:nvSpPr>
        <p:spPr>
          <a:xfrm>
            <a:off x="5822603" y="5829370"/>
            <a:ext cx="1476366"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glow</a:t>
            </a:r>
            <a:endParaRPr dirty="0">
              <a:latin typeface="Gill Sans MT" panose="020B0502020104020203" pitchFamily="34" charset="77"/>
            </a:endParaRPr>
          </a:p>
        </p:txBody>
      </p:sp>
      <p:pic>
        <p:nvPicPr>
          <p:cNvPr id="6" name="Picture 5" descr="A close up of a sign&#10;&#10;Description automatically generated">
            <a:extLst>
              <a:ext uri="{FF2B5EF4-FFF2-40B4-BE49-F238E27FC236}">
                <a16:creationId xmlns:a16="http://schemas.microsoft.com/office/drawing/2014/main" id="{425C565A-0887-F647-81E8-E14EE96CE6C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98591" y="7184741"/>
            <a:ext cx="3124200" cy="2387600"/>
          </a:xfrm>
          <a:prstGeom prst="rect">
            <a:avLst/>
          </a:prstGeom>
        </p:spPr>
      </p:pic>
      <p:grpSp>
        <p:nvGrpSpPr>
          <p:cNvPr id="9" name="Group 8">
            <a:extLst>
              <a:ext uri="{FF2B5EF4-FFF2-40B4-BE49-F238E27FC236}">
                <a16:creationId xmlns:a16="http://schemas.microsoft.com/office/drawing/2014/main" id="{85AC141E-CA5D-8D41-B1C5-845DA38E949D}"/>
              </a:ext>
            </a:extLst>
          </p:cNvPr>
          <p:cNvGrpSpPr/>
          <p:nvPr/>
        </p:nvGrpSpPr>
        <p:grpSpPr>
          <a:xfrm>
            <a:off x="-8642579" y="-164678"/>
            <a:ext cx="10029965" cy="15256120"/>
            <a:chOff x="-8642579" y="-164678"/>
            <a:chExt cx="10029965" cy="15256120"/>
          </a:xfrm>
        </p:grpSpPr>
        <p:sp>
          <p:nvSpPr>
            <p:cNvPr id="3" name="Rectangle 2">
              <a:extLst>
                <a:ext uri="{FF2B5EF4-FFF2-40B4-BE49-F238E27FC236}">
                  <a16:creationId xmlns:a16="http://schemas.microsoft.com/office/drawing/2014/main" id="{32EBAF2A-443F-9D47-8F51-8E2A05EE57A3}"/>
                </a:ext>
              </a:extLst>
            </p:cNvPr>
            <p:cNvSpPr/>
            <p:nvPr/>
          </p:nvSpPr>
          <p:spPr>
            <a:xfrm rot="20706798" flipH="1">
              <a:off x="-8642579" y="-10966"/>
              <a:ext cx="9434333"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8" name="Rectangle 27">
              <a:extLst>
                <a:ext uri="{FF2B5EF4-FFF2-40B4-BE49-F238E27FC236}">
                  <a16:creationId xmlns:a16="http://schemas.microsoft.com/office/drawing/2014/main" id="{5D0D608D-EA4B-C641-B3F4-55E05D9D72CF}"/>
                </a:ext>
              </a:extLst>
            </p:cNvPr>
            <p:cNvSpPr/>
            <p:nvPr/>
          </p:nvSpPr>
          <p:spPr>
            <a:xfrm rot="20706798" flipH="1">
              <a:off x="-8046947" y="-164678"/>
              <a:ext cx="9434333" cy="15102408"/>
            </a:xfrm>
            <a:prstGeom prst="rect">
              <a:avLst/>
            </a:prstGeom>
            <a:solidFill>
              <a:srgbClr val="38E1FF">
                <a:alpha val="32941"/>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10" name="Group 9">
            <a:extLst>
              <a:ext uri="{FF2B5EF4-FFF2-40B4-BE49-F238E27FC236}">
                <a16:creationId xmlns:a16="http://schemas.microsoft.com/office/drawing/2014/main" id="{FB171C41-4AFD-8D4B-A83D-67CE57D57162}"/>
              </a:ext>
            </a:extLst>
          </p:cNvPr>
          <p:cNvGrpSpPr/>
          <p:nvPr/>
        </p:nvGrpSpPr>
        <p:grpSpPr>
          <a:xfrm>
            <a:off x="11782763" y="-862597"/>
            <a:ext cx="8917924" cy="15439250"/>
            <a:chOff x="11782763" y="-862597"/>
            <a:chExt cx="8917924" cy="15439250"/>
          </a:xfrm>
        </p:grpSpPr>
        <p:sp>
          <p:nvSpPr>
            <p:cNvPr id="22" name="Rectangle 21">
              <a:extLst>
                <a:ext uri="{FF2B5EF4-FFF2-40B4-BE49-F238E27FC236}">
                  <a16:creationId xmlns:a16="http://schemas.microsoft.com/office/drawing/2014/main" id="{DDF6FD70-A615-D74C-9710-17CB98A41F5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9" name="Rectangle 28">
              <a:extLst>
                <a:ext uri="{FF2B5EF4-FFF2-40B4-BE49-F238E27FC236}">
                  <a16:creationId xmlns:a16="http://schemas.microsoft.com/office/drawing/2014/main" id="{D4261B65-2D56-2B4A-A149-97BDDFE74A81}"/>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Tree>
    <p:extLst>
      <p:ext uri="{BB962C8B-B14F-4D97-AF65-F5344CB8AC3E}">
        <p14:creationId xmlns:p14="http://schemas.microsoft.com/office/powerpoint/2010/main" val="1884110339"/>
      </p:ext>
    </p:extLst>
  </p:cSld>
  <p:clrMapOvr>
    <a:masterClrMapping/>
  </p:clrMapOvr>
  <p:transition spd="med"/>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1063613" y="955950"/>
            <a:ext cx="11999897" cy="265713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6600" dirty="0">
                <a:latin typeface="Futura Medium" panose="020B0602020204020303" pitchFamily="34" charset="-79"/>
                <a:cs typeface="Futura Medium" panose="020B0602020204020303" pitchFamily="34" charset="-79"/>
              </a:rPr>
              <a:t>crumble</a:t>
            </a:r>
            <a:endParaRPr sz="28700" dirty="0">
              <a:latin typeface="Futura Medium" panose="020B0602020204020303" pitchFamily="34" charset="-79"/>
              <a:cs typeface="Futura Medium" panose="020B0602020204020303" pitchFamily="34" charset="-79"/>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2386849" y="6045011"/>
            <a:ext cx="10288591" cy="265713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6600" dirty="0">
                <a:latin typeface="Futura Medium" panose="020B0602020204020303" pitchFamily="34" charset="-79"/>
                <a:cs typeface="Futura Medium" panose="020B0602020204020303" pitchFamily="34" charset="-79"/>
              </a:rPr>
              <a:t>forgive</a:t>
            </a:r>
            <a:endParaRPr sz="13800" dirty="0">
              <a:latin typeface="Futura Medium" panose="020B0602020204020303" pitchFamily="34" charset="-79"/>
              <a:cs typeface="Futura Medium" panose="020B0602020204020303" pitchFamily="34" charset="-79"/>
            </a:endParaRPr>
          </a:p>
        </p:txBody>
      </p:sp>
      <p:pic>
        <p:nvPicPr>
          <p:cNvPr id="5" name="Picture 4">
            <a:extLst>
              <a:ext uri="{FF2B5EF4-FFF2-40B4-BE49-F238E27FC236}">
                <a16:creationId xmlns:a16="http://schemas.microsoft.com/office/drawing/2014/main" id="{B692BAEF-8B69-208F-FBFF-B5BD27A91646}"/>
              </a:ext>
            </a:extLst>
          </p:cNvPr>
          <p:cNvPicPr>
            <a:picLocks noChangeAspect="1"/>
          </p:cNvPicPr>
          <p:nvPr/>
        </p:nvPicPr>
        <p:blipFill>
          <a:blip r:embed="rId4"/>
          <a:stretch>
            <a:fillRect/>
          </a:stretch>
        </p:blipFill>
        <p:spPr>
          <a:xfrm>
            <a:off x="9310684" y="597395"/>
            <a:ext cx="3251200" cy="3251200"/>
          </a:xfrm>
          <a:prstGeom prst="rect">
            <a:avLst/>
          </a:prstGeom>
        </p:spPr>
      </p:pic>
      <p:pic>
        <p:nvPicPr>
          <p:cNvPr id="6" name="Picture 5">
            <a:extLst>
              <a:ext uri="{FF2B5EF4-FFF2-40B4-BE49-F238E27FC236}">
                <a16:creationId xmlns:a16="http://schemas.microsoft.com/office/drawing/2014/main" id="{2C262C55-CF27-543B-5E73-1405818D73D3}"/>
              </a:ext>
            </a:extLst>
          </p:cNvPr>
          <p:cNvPicPr>
            <a:picLocks noChangeAspect="1"/>
          </p:cNvPicPr>
          <p:nvPr/>
        </p:nvPicPr>
        <p:blipFill>
          <a:blip r:embed="rId5"/>
          <a:stretch>
            <a:fillRect/>
          </a:stretch>
        </p:blipFill>
        <p:spPr>
          <a:xfrm>
            <a:off x="487505" y="5618610"/>
            <a:ext cx="3251200" cy="3251200"/>
          </a:xfrm>
          <a:prstGeom prst="rect">
            <a:avLst/>
          </a:prstGeom>
        </p:spPr>
      </p:pic>
    </p:spTree>
    <p:extLst>
      <p:ext uri="{BB962C8B-B14F-4D97-AF65-F5344CB8AC3E}">
        <p14:creationId xmlns:p14="http://schemas.microsoft.com/office/powerpoint/2010/main" val="2064441753"/>
      </p:ext>
    </p:extLst>
  </p:cSld>
  <p:clrMapOvr>
    <a:masterClrMapping/>
  </p:clrMapOvr>
  <p:transition spd="med"/>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032063"/>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176531" y="531204"/>
            <a:ext cx="10143937" cy="316496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9900" dirty="0">
                <a:latin typeface="Futura Medium" panose="020B0602020204020303" pitchFamily="34" charset="-79"/>
                <a:cs typeface="Futura Medium" panose="020B0602020204020303" pitchFamily="34" charset="-79"/>
              </a:rPr>
              <a:t>narrow</a:t>
            </a:r>
            <a:endParaRPr sz="5400" dirty="0">
              <a:latin typeface="Futura Medium" panose="020B0602020204020303" pitchFamily="34" charset="-79"/>
              <a:cs typeface="Futura Medium" panose="020B0602020204020303" pitchFamily="34" charset="-79"/>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2373400" y="5399340"/>
            <a:ext cx="10944213" cy="316496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9900" dirty="0">
                <a:latin typeface="Futura Medium" panose="020B0602020204020303" pitchFamily="34" charset="-79"/>
                <a:cs typeface="Futura Medium" panose="020B0602020204020303" pitchFamily="34" charset="-79"/>
              </a:rPr>
              <a:t>savage</a:t>
            </a:r>
            <a:endParaRPr sz="19900" dirty="0">
              <a:latin typeface="Futura Medium" panose="020B0602020204020303" pitchFamily="34" charset="-79"/>
              <a:cs typeface="Futura Medium" panose="020B0602020204020303" pitchFamily="34" charset="-79"/>
            </a:endParaRPr>
          </a:p>
        </p:txBody>
      </p:sp>
      <p:pic>
        <p:nvPicPr>
          <p:cNvPr id="5" name="Picture 4">
            <a:extLst>
              <a:ext uri="{FF2B5EF4-FFF2-40B4-BE49-F238E27FC236}">
                <a16:creationId xmlns:a16="http://schemas.microsoft.com/office/drawing/2014/main" id="{9C172993-430B-EB77-943B-BF5A6A7AF634}"/>
              </a:ext>
            </a:extLst>
          </p:cNvPr>
          <p:cNvPicPr>
            <a:picLocks noChangeAspect="1"/>
          </p:cNvPicPr>
          <p:nvPr/>
        </p:nvPicPr>
        <p:blipFill>
          <a:blip r:embed="rId4"/>
          <a:stretch>
            <a:fillRect/>
          </a:stretch>
        </p:blipFill>
        <p:spPr>
          <a:xfrm>
            <a:off x="9127233" y="670628"/>
            <a:ext cx="3251200" cy="3251200"/>
          </a:xfrm>
          <a:prstGeom prst="rect">
            <a:avLst/>
          </a:prstGeom>
        </p:spPr>
      </p:pic>
      <p:pic>
        <p:nvPicPr>
          <p:cNvPr id="6" name="Picture 5">
            <a:extLst>
              <a:ext uri="{FF2B5EF4-FFF2-40B4-BE49-F238E27FC236}">
                <a16:creationId xmlns:a16="http://schemas.microsoft.com/office/drawing/2014/main" id="{4668E442-7618-6DCF-4482-BE5EEF2C59B7}"/>
              </a:ext>
            </a:extLst>
          </p:cNvPr>
          <p:cNvPicPr>
            <a:picLocks noChangeAspect="1"/>
          </p:cNvPicPr>
          <p:nvPr/>
        </p:nvPicPr>
        <p:blipFill>
          <a:blip r:embed="rId5"/>
          <a:stretch>
            <a:fillRect/>
          </a:stretch>
        </p:blipFill>
        <p:spPr>
          <a:xfrm>
            <a:off x="509375" y="5667371"/>
            <a:ext cx="3251200" cy="3251200"/>
          </a:xfrm>
          <a:prstGeom prst="rect">
            <a:avLst/>
          </a:prstGeom>
        </p:spPr>
      </p:pic>
    </p:spTree>
    <p:extLst>
      <p:ext uri="{BB962C8B-B14F-4D97-AF65-F5344CB8AC3E}">
        <p14:creationId xmlns:p14="http://schemas.microsoft.com/office/powerpoint/2010/main" val="3777088980"/>
      </p:ext>
    </p:extLst>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 name="Vocabulary Ninja"/>
          <p:cNvSpPr txBox="1"/>
          <p:nvPr/>
        </p:nvSpPr>
        <p:spPr>
          <a:xfrm>
            <a:off x="2762055" y="8514866"/>
            <a:ext cx="102656" cy="79508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500" b="1">
                <a:solidFill>
                  <a:schemeClr val="accent5"/>
                </a:solidFill>
                <a:latin typeface="American Typewriter"/>
                <a:ea typeface="American Typewriter"/>
                <a:cs typeface="American Typewriter"/>
                <a:sym typeface="American Typewriter"/>
              </a:defRPr>
            </a:lvl1pPr>
          </a:lstStyle>
          <a:p>
            <a:endParaRPr dirty="0">
              <a:latin typeface="Gill Sans MT" panose="020B0502020104020203" pitchFamily="34" charset="77"/>
            </a:endParaRPr>
          </a:p>
        </p:txBody>
      </p:sp>
      <p:sp>
        <p:nvSpPr>
          <p:cNvPr id="130" name="This Week's Words"/>
          <p:cNvSpPr txBox="1"/>
          <p:nvPr/>
        </p:nvSpPr>
        <p:spPr>
          <a:xfrm>
            <a:off x="1407262" y="368756"/>
            <a:ext cx="10190290" cy="1579920"/>
          </a:xfrm>
          <a:prstGeom prst="rect">
            <a:avLst/>
          </a:prstGeom>
          <a:ln w="12700">
            <a:noFill/>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10100">
                <a:solidFill>
                  <a:schemeClr val="accent5"/>
                </a:solidFill>
                <a:latin typeface="Gill Sans SemiBold"/>
                <a:ea typeface="Gill Sans SemiBold"/>
                <a:cs typeface="Gill Sans SemiBold"/>
                <a:sym typeface="Gill Sans SemiBold"/>
              </a:defRPr>
            </a:lvl1pPr>
          </a:lstStyle>
          <a:p>
            <a:r>
              <a:rPr lang="en-GB" sz="9600" b="1" dirty="0">
                <a:ln w="0">
                  <a:solidFill>
                    <a:schemeClr val="bg1"/>
                  </a:solidFill>
                </a:ln>
                <a:solidFill>
                  <a:schemeClr val="tx1"/>
                </a:solidFill>
                <a:effectLst>
                  <a:outerShdw dist="38100" algn="l" rotWithShape="0">
                    <a:schemeClr val="bg1"/>
                  </a:outerShdw>
                </a:effectLst>
                <a:latin typeface="Gill Sans" panose="020B0502020104020203" pitchFamily="34" charset="-79"/>
                <a:cs typeface="Gill Sans" panose="020B0502020104020203" pitchFamily="34" charset="-79"/>
              </a:rPr>
              <a:t>Shinobi (Tier 2)</a:t>
            </a:r>
            <a:endParaRPr sz="9600" b="1" dirty="0">
              <a:ln w="0">
                <a:solidFill>
                  <a:schemeClr val="bg1"/>
                </a:solidFill>
              </a:ln>
              <a:solidFill>
                <a:schemeClr val="tx1"/>
              </a:solidFill>
              <a:effectLst>
                <a:outerShdw dist="38100" algn="l" rotWithShape="0">
                  <a:schemeClr val="bg1"/>
                </a:outerShdw>
              </a:effectLst>
              <a:latin typeface="Gill Sans" panose="020B0502020104020203" pitchFamily="34" charset="-79"/>
              <a:cs typeface="Gill Sans" panose="020B0502020104020203" pitchFamily="34" charset="-79"/>
            </a:endParaRPr>
          </a:p>
        </p:txBody>
      </p:sp>
      <p:sp>
        <p:nvSpPr>
          <p:cNvPr id="138" name="mutter"/>
          <p:cNvSpPr txBox="1"/>
          <p:nvPr/>
        </p:nvSpPr>
        <p:spPr>
          <a:xfrm>
            <a:off x="5284851" y="3418118"/>
            <a:ext cx="2551982"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b="1" dirty="0">
                <a:latin typeface="Gill Sans MT" panose="020B0502020104020203" pitchFamily="34" charset="77"/>
                <a:sym typeface="American Typewriter"/>
              </a:rPr>
              <a:t>crumble</a:t>
            </a:r>
            <a:endParaRPr b="1" dirty="0">
              <a:latin typeface="Gill Sans MT" panose="020B0502020104020203" pitchFamily="34" charset="77"/>
              <a:sym typeface="American Typewriter"/>
            </a:endParaRPr>
          </a:p>
        </p:txBody>
      </p:sp>
      <p:sp>
        <p:nvSpPr>
          <p:cNvPr id="140" name="tolerate"/>
          <p:cNvSpPr txBox="1"/>
          <p:nvPr/>
        </p:nvSpPr>
        <p:spPr>
          <a:xfrm>
            <a:off x="5022751" y="2522165"/>
            <a:ext cx="3076163"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abhorrent</a:t>
            </a:r>
            <a:endParaRPr dirty="0">
              <a:latin typeface="Gill Sans MT" panose="020B0502020104020203" pitchFamily="34" charset="77"/>
            </a:endParaRPr>
          </a:p>
        </p:txBody>
      </p:sp>
      <p:sp>
        <p:nvSpPr>
          <p:cNvPr id="141" name="fixation"/>
          <p:cNvSpPr txBox="1"/>
          <p:nvPr/>
        </p:nvSpPr>
        <p:spPr>
          <a:xfrm>
            <a:off x="5498860" y="4280417"/>
            <a:ext cx="2123979"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forgive</a:t>
            </a:r>
            <a:endParaRPr dirty="0">
              <a:latin typeface="Gill Sans MT" panose="020B0502020104020203" pitchFamily="34" charset="77"/>
            </a:endParaRPr>
          </a:p>
        </p:txBody>
      </p:sp>
      <p:grpSp>
        <p:nvGrpSpPr>
          <p:cNvPr id="9" name="Group 8">
            <a:extLst>
              <a:ext uri="{FF2B5EF4-FFF2-40B4-BE49-F238E27FC236}">
                <a16:creationId xmlns:a16="http://schemas.microsoft.com/office/drawing/2014/main" id="{85AC141E-CA5D-8D41-B1C5-845DA38E949D}"/>
              </a:ext>
            </a:extLst>
          </p:cNvPr>
          <p:cNvGrpSpPr/>
          <p:nvPr/>
        </p:nvGrpSpPr>
        <p:grpSpPr>
          <a:xfrm>
            <a:off x="-8642579" y="-164678"/>
            <a:ext cx="10029965" cy="15256120"/>
            <a:chOff x="-8642579" y="-164678"/>
            <a:chExt cx="10029965" cy="15256120"/>
          </a:xfrm>
        </p:grpSpPr>
        <p:sp>
          <p:nvSpPr>
            <p:cNvPr id="3" name="Rectangle 2">
              <a:extLst>
                <a:ext uri="{FF2B5EF4-FFF2-40B4-BE49-F238E27FC236}">
                  <a16:creationId xmlns:a16="http://schemas.microsoft.com/office/drawing/2014/main" id="{32EBAF2A-443F-9D47-8F51-8E2A05EE57A3}"/>
                </a:ext>
              </a:extLst>
            </p:cNvPr>
            <p:cNvSpPr/>
            <p:nvPr/>
          </p:nvSpPr>
          <p:spPr>
            <a:xfrm rot="20706798" flipH="1">
              <a:off x="-8642579" y="-10966"/>
              <a:ext cx="9434333"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8" name="Rectangle 27">
              <a:extLst>
                <a:ext uri="{FF2B5EF4-FFF2-40B4-BE49-F238E27FC236}">
                  <a16:creationId xmlns:a16="http://schemas.microsoft.com/office/drawing/2014/main" id="{5D0D608D-EA4B-C641-B3F4-55E05D9D72CF}"/>
                </a:ext>
              </a:extLst>
            </p:cNvPr>
            <p:cNvSpPr/>
            <p:nvPr/>
          </p:nvSpPr>
          <p:spPr>
            <a:xfrm rot="20706798" flipH="1">
              <a:off x="-8046947" y="-164678"/>
              <a:ext cx="9434333" cy="15102408"/>
            </a:xfrm>
            <a:prstGeom prst="rect">
              <a:avLst/>
            </a:prstGeom>
            <a:solidFill>
              <a:srgbClr val="38E1FF">
                <a:alpha val="32941"/>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10" name="Group 9">
            <a:extLst>
              <a:ext uri="{FF2B5EF4-FFF2-40B4-BE49-F238E27FC236}">
                <a16:creationId xmlns:a16="http://schemas.microsoft.com/office/drawing/2014/main" id="{FB171C41-4AFD-8D4B-A83D-67CE57D57162}"/>
              </a:ext>
            </a:extLst>
          </p:cNvPr>
          <p:cNvGrpSpPr/>
          <p:nvPr/>
        </p:nvGrpSpPr>
        <p:grpSpPr>
          <a:xfrm>
            <a:off x="11782763" y="-862597"/>
            <a:ext cx="8917924" cy="15439250"/>
            <a:chOff x="11782763" y="-862597"/>
            <a:chExt cx="8917924" cy="15439250"/>
          </a:xfrm>
        </p:grpSpPr>
        <p:sp>
          <p:nvSpPr>
            <p:cNvPr id="22" name="Rectangle 21">
              <a:extLst>
                <a:ext uri="{FF2B5EF4-FFF2-40B4-BE49-F238E27FC236}">
                  <a16:creationId xmlns:a16="http://schemas.microsoft.com/office/drawing/2014/main" id="{DDF6FD70-A615-D74C-9710-17CB98A41F5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9" name="Rectangle 28">
              <a:extLst>
                <a:ext uri="{FF2B5EF4-FFF2-40B4-BE49-F238E27FC236}">
                  <a16:creationId xmlns:a16="http://schemas.microsoft.com/office/drawing/2014/main" id="{D4261B65-2D56-2B4A-A149-97BDDFE74A81}"/>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24" name="Picture 23" descr="A close up of a sign&#10;&#10;Description automatically generated">
            <a:extLst>
              <a:ext uri="{FF2B5EF4-FFF2-40B4-BE49-F238E27FC236}">
                <a16:creationId xmlns:a16="http://schemas.microsoft.com/office/drawing/2014/main" id="{12CD5A4C-BE25-E144-93E5-DE9DD9D8068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98591" y="7184741"/>
            <a:ext cx="3124200" cy="2387600"/>
          </a:xfrm>
          <a:prstGeom prst="rect">
            <a:avLst/>
          </a:prstGeom>
        </p:spPr>
      </p:pic>
      <p:sp>
        <p:nvSpPr>
          <p:cNvPr id="16" name="fixation">
            <a:extLst>
              <a:ext uri="{FF2B5EF4-FFF2-40B4-BE49-F238E27FC236}">
                <a16:creationId xmlns:a16="http://schemas.microsoft.com/office/drawing/2014/main" id="{54CA246C-41EE-5949-B05E-5758EA3BD8F4}"/>
              </a:ext>
            </a:extLst>
          </p:cNvPr>
          <p:cNvSpPr txBox="1"/>
          <p:nvPr/>
        </p:nvSpPr>
        <p:spPr>
          <a:xfrm>
            <a:off x="5386820" y="5188117"/>
            <a:ext cx="2231380"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narrow</a:t>
            </a:r>
            <a:endParaRPr dirty="0">
              <a:latin typeface="Gill Sans MT" panose="020B0502020104020203" pitchFamily="34" charset="77"/>
            </a:endParaRPr>
          </a:p>
        </p:txBody>
      </p:sp>
      <p:sp>
        <p:nvSpPr>
          <p:cNvPr id="17" name="fixation">
            <a:extLst>
              <a:ext uri="{FF2B5EF4-FFF2-40B4-BE49-F238E27FC236}">
                <a16:creationId xmlns:a16="http://schemas.microsoft.com/office/drawing/2014/main" id="{19D6E91F-8371-BF4E-B734-F3CE5F59AC7D}"/>
              </a:ext>
            </a:extLst>
          </p:cNvPr>
          <p:cNvSpPr txBox="1"/>
          <p:nvPr/>
        </p:nvSpPr>
        <p:spPr>
          <a:xfrm>
            <a:off x="5480611" y="5996646"/>
            <a:ext cx="2043829"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savage</a:t>
            </a:r>
            <a:endParaRPr dirty="0">
              <a:latin typeface="Gill Sans MT" panose="020B0502020104020203" pitchFamily="34" charset="77"/>
            </a:endParaRPr>
          </a:p>
        </p:txBody>
      </p:sp>
    </p:spTree>
    <p:extLst>
      <p:ext uri="{BB962C8B-B14F-4D97-AF65-F5344CB8AC3E}">
        <p14:creationId xmlns:p14="http://schemas.microsoft.com/office/powerpoint/2010/main" val="2057408785"/>
      </p:ext>
    </p:extLst>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751855" y="358709"/>
            <a:ext cx="11006218" cy="10259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sz="6000" dirty="0">
                <a:solidFill>
                  <a:srgbClr val="00AEEE"/>
                </a:solidFill>
                <a:latin typeface="Gill Sans MT" panose="020B0502020104020203" pitchFamily="34" charset="77"/>
              </a:rPr>
              <a:t>Grasshopper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5900688" y="1309202"/>
            <a:ext cx="2216954"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arrive</a:t>
            </a:r>
            <a:endParaRPr dirty="0">
              <a:latin typeface="Gill Sans MT" panose="020B0502020104020203" pitchFamily="34" charset="77"/>
            </a:endParaRPr>
          </a:p>
        </p:txBody>
      </p:sp>
      <p:sp>
        <p:nvSpPr>
          <p:cNvPr id="152" name="Definition:"/>
          <p:cNvSpPr txBox="1"/>
          <p:nvPr/>
        </p:nvSpPr>
        <p:spPr>
          <a:xfrm>
            <a:off x="2212466" y="3137585"/>
            <a:ext cx="247824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414288" y="1645578"/>
            <a:ext cx="4616262" cy="6565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a:latin typeface="Gill Sans"/>
                <a:ea typeface="Gill Sans"/>
                <a:cs typeface="Gill Sans"/>
                <a:sym typeface="Gill Sans"/>
              </a:defRPr>
            </a:lvl1pPr>
          </a:lstStyle>
          <a:p>
            <a:r>
              <a:rPr lang="en-GB" dirty="0">
                <a:latin typeface="Gill Sans MT" panose="020B0502020104020203" pitchFamily="34" charset="77"/>
              </a:rPr>
              <a:t>(verb)</a:t>
            </a:r>
            <a:endParaRPr dirty="0">
              <a:latin typeface="Gill Sans MT" panose="020B0502020104020203" pitchFamily="34" charset="77"/>
            </a:endParaRPr>
          </a:p>
        </p:txBody>
      </p:sp>
      <p:sp>
        <p:nvSpPr>
          <p:cNvPr id="155" name="The was a tear in Freddie’s new school jumper."/>
          <p:cNvSpPr txBox="1"/>
          <p:nvPr/>
        </p:nvSpPr>
        <p:spPr>
          <a:xfrm>
            <a:off x="0" y="6384232"/>
            <a:ext cx="12999688"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sz="4000" dirty="0">
                <a:latin typeface="Gill Sans MT" panose="020B0502020104020203" pitchFamily="34" charset="77"/>
              </a:rPr>
              <a:t>Teddy </a:t>
            </a:r>
            <a:r>
              <a:rPr lang="en-GB" sz="4000" b="1" dirty="0">
                <a:latin typeface="Gill Sans MT" panose="020B0502020104020203" pitchFamily="34" charset="77"/>
              </a:rPr>
              <a:t>arrived</a:t>
            </a:r>
            <a:r>
              <a:rPr lang="en-GB" sz="4000" dirty="0">
                <a:latin typeface="Gill Sans MT" panose="020B0502020104020203" pitchFamily="34" charset="77"/>
              </a:rPr>
              <a:t> early for school.</a:t>
            </a: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ar-rive</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4" name="Table 2">
            <a:extLst>
              <a:ext uri="{FF2B5EF4-FFF2-40B4-BE49-F238E27FC236}">
                <a16:creationId xmlns:a16="http://schemas.microsoft.com/office/drawing/2014/main" id="{D63B5FE3-48DF-DACA-FE7C-1418E421E613}"/>
              </a:ext>
            </a:extLst>
          </p:cNvPr>
          <p:cNvGraphicFramePr>
            <a:graphicFrameLocks noGrp="1"/>
          </p:cNvGraphicFramePr>
          <p:nvPr>
            <p:extLst>
              <p:ext uri="{D42A27DB-BD31-4B8C-83A1-F6EECF244321}">
                <p14:modId xmlns:p14="http://schemas.microsoft.com/office/powerpoint/2010/main" val="1978477958"/>
              </p:ext>
            </p:extLst>
          </p:nvPr>
        </p:nvGraphicFramePr>
        <p:xfrm>
          <a:off x="5110" y="7542175"/>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277516935"/>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a:t>
                      </a:r>
                      <a:r>
                        <a:rPr lang="en-GB" sz="2600" b="1" dirty="0">
                          <a:solidFill>
                            <a:srgbClr val="DD2909"/>
                          </a:solidFill>
                          <a:latin typeface="Gill Sans MT" panose="020B0502020104020203" pitchFamily="34" charset="77"/>
                        </a:rPr>
                        <a:t>/</a:t>
                      </a:r>
                      <a:r>
                        <a:rPr lang="en-GB" sz="2600" b="0" dirty="0">
                          <a:solidFill>
                            <a:srgbClr val="DD2909"/>
                          </a:solidFill>
                          <a:latin typeface="Gill Sans MT" panose="020B0502020104020203" pitchFamily="34" charset="77"/>
                        </a:rPr>
                        <a:t>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enter</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leave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-ed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five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late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appear</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miss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-al</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drive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plane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sp>
        <p:nvSpPr>
          <p:cNvPr id="3" name="TextBox 2">
            <a:extLst>
              <a:ext uri="{FF2B5EF4-FFF2-40B4-BE49-F238E27FC236}">
                <a16:creationId xmlns:a16="http://schemas.microsoft.com/office/drawing/2014/main" id="{AEDA8B85-3BAF-0C23-C57E-D598308956C5}"/>
              </a:ext>
            </a:extLst>
          </p:cNvPr>
          <p:cNvSpPr txBox="1"/>
          <p:nvPr/>
        </p:nvSpPr>
        <p:spPr>
          <a:xfrm>
            <a:off x="395611" y="4212880"/>
            <a:ext cx="7637658" cy="1764586"/>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r>
              <a:rPr kumimoji="0" lang="en-GB" b="0" i="0" u="none" strike="noStrike" cap="none" spc="0" normalizeH="0" baseline="0" dirty="0">
                <a:ln>
                  <a:noFill/>
                </a:ln>
                <a:solidFill>
                  <a:srgbClr val="000000"/>
                </a:solidFill>
                <a:effectLst/>
                <a:uFillTx/>
                <a:latin typeface="Gill Sans MT" panose="020B0502020104020203" pitchFamily="34" charset="77"/>
                <a:sym typeface="Helvetica Light"/>
              </a:rPr>
              <a:t>When a person or vehicle arrives at a place, they come to it at the end of a journey.</a:t>
            </a:r>
          </a:p>
        </p:txBody>
      </p:sp>
      <p:pic>
        <p:nvPicPr>
          <p:cNvPr id="2" name="Picture 1">
            <a:extLst>
              <a:ext uri="{FF2B5EF4-FFF2-40B4-BE49-F238E27FC236}">
                <a16:creationId xmlns:a16="http://schemas.microsoft.com/office/drawing/2014/main" id="{D565B340-D268-0199-A4F4-316C940F81CB}"/>
              </a:ext>
            </a:extLst>
          </p:cNvPr>
          <p:cNvPicPr>
            <a:picLocks noChangeAspect="1"/>
          </p:cNvPicPr>
          <p:nvPr/>
        </p:nvPicPr>
        <p:blipFill>
          <a:blip r:embed="rId4"/>
          <a:stretch>
            <a:fillRect/>
          </a:stretch>
        </p:blipFill>
        <p:spPr>
          <a:xfrm>
            <a:off x="9106254" y="2745125"/>
            <a:ext cx="3251200" cy="3251200"/>
          </a:xfrm>
          <a:prstGeom prst="rect">
            <a:avLst/>
          </a:prstGeom>
        </p:spPr>
      </p:pic>
    </p:spTree>
    <p:extLst>
      <p:ext uri="{BB962C8B-B14F-4D97-AF65-F5344CB8AC3E}">
        <p14:creationId xmlns:p14="http://schemas.microsoft.com/office/powerpoint/2010/main" val="1497034231"/>
      </p:ext>
    </p:extLst>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751855" y="358709"/>
            <a:ext cx="11006218" cy="10259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sz="6000" dirty="0">
                <a:solidFill>
                  <a:srgbClr val="00AEEE"/>
                </a:solidFill>
                <a:latin typeface="Gill Sans MT" panose="020B0502020104020203" pitchFamily="34" charset="77"/>
              </a:rPr>
              <a:t>Grasshopper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5952788" y="1309202"/>
            <a:ext cx="2112759"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brave</a:t>
            </a:r>
            <a:endParaRPr dirty="0">
              <a:latin typeface="Gill Sans MT" panose="020B0502020104020203" pitchFamily="34" charset="77"/>
            </a:endParaRPr>
          </a:p>
        </p:txBody>
      </p:sp>
      <p:sp>
        <p:nvSpPr>
          <p:cNvPr id="152" name="Definition:"/>
          <p:cNvSpPr txBox="1"/>
          <p:nvPr/>
        </p:nvSpPr>
        <p:spPr>
          <a:xfrm>
            <a:off x="2126162" y="3118307"/>
            <a:ext cx="247824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adjective</a:t>
            </a:r>
            <a:r>
              <a:rPr dirty="0">
                <a:latin typeface="Gill Sans MT" panose="020B0502020104020203" pitchFamily="34" charset="77"/>
              </a:rPr>
              <a:t>)</a:t>
            </a:r>
          </a:p>
        </p:txBody>
      </p:sp>
      <p:sp>
        <p:nvSpPr>
          <p:cNvPr id="155" name="The was a tear in Freddie’s new school jumper."/>
          <p:cNvSpPr txBox="1"/>
          <p:nvPr/>
        </p:nvSpPr>
        <p:spPr>
          <a:xfrm>
            <a:off x="-4359" y="6644342"/>
            <a:ext cx="12999688"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sz="4000" dirty="0">
                <a:latin typeface="Gill Sans MT" panose="020B0502020104020203" pitchFamily="34" charset="77"/>
              </a:rPr>
              <a:t>Cali was </a:t>
            </a:r>
            <a:r>
              <a:rPr lang="en-GB" sz="4000" b="1" dirty="0">
                <a:latin typeface="Gill Sans MT" panose="020B0502020104020203" pitchFamily="34" charset="77"/>
              </a:rPr>
              <a:t>brave</a:t>
            </a:r>
            <a:r>
              <a:rPr lang="en-GB" sz="4000" dirty="0">
                <a:latin typeface="Gill Sans MT" panose="020B0502020104020203" pitchFamily="34" charset="77"/>
              </a:rPr>
              <a:t> and stood up in front of the class.</a:t>
            </a:r>
            <a:endParaRPr sz="4000"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brave</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3" name="Table 2">
            <a:extLst>
              <a:ext uri="{FF2B5EF4-FFF2-40B4-BE49-F238E27FC236}">
                <a16:creationId xmlns:a16="http://schemas.microsoft.com/office/drawing/2014/main" id="{9E243FE5-981C-C8BE-24C7-A7E4A6D65449}"/>
              </a:ext>
            </a:extLst>
          </p:cNvPr>
          <p:cNvGraphicFramePr>
            <a:graphicFrameLocks noGrp="1"/>
          </p:cNvGraphicFramePr>
          <p:nvPr>
            <p:extLst>
              <p:ext uri="{D42A27DB-BD31-4B8C-83A1-F6EECF244321}">
                <p14:modId xmlns:p14="http://schemas.microsoft.com/office/powerpoint/2010/main" val="3223053715"/>
              </p:ext>
            </p:extLst>
          </p:nvPr>
        </p:nvGraphicFramePr>
        <p:xfrm>
          <a:off x="5110" y="7542175"/>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277516935"/>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adventurous </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afraid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-ry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gave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enough</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daring</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fearful</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-est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save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people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pic>
        <p:nvPicPr>
          <p:cNvPr id="2" name="Picture 1">
            <a:extLst>
              <a:ext uri="{FF2B5EF4-FFF2-40B4-BE49-F238E27FC236}">
                <a16:creationId xmlns:a16="http://schemas.microsoft.com/office/drawing/2014/main" id="{47D81C6A-ED6B-6780-F7EA-A42C84AC7059}"/>
              </a:ext>
            </a:extLst>
          </p:cNvPr>
          <p:cNvPicPr>
            <a:picLocks noChangeAspect="1"/>
          </p:cNvPicPr>
          <p:nvPr/>
        </p:nvPicPr>
        <p:blipFill>
          <a:blip r:embed="rId4"/>
          <a:stretch>
            <a:fillRect/>
          </a:stretch>
        </p:blipFill>
        <p:spPr>
          <a:xfrm>
            <a:off x="8473902" y="2688979"/>
            <a:ext cx="3251200" cy="3251200"/>
          </a:xfrm>
          <a:prstGeom prst="rect">
            <a:avLst/>
          </a:prstGeom>
        </p:spPr>
      </p:pic>
      <p:sp>
        <p:nvSpPr>
          <p:cNvPr id="4" name="TextBox 3">
            <a:extLst>
              <a:ext uri="{FF2B5EF4-FFF2-40B4-BE49-F238E27FC236}">
                <a16:creationId xmlns:a16="http://schemas.microsoft.com/office/drawing/2014/main" id="{52F04B9D-C230-E003-9AE1-4826051E2FC1}"/>
              </a:ext>
            </a:extLst>
          </p:cNvPr>
          <p:cNvSpPr txBox="1"/>
          <p:nvPr/>
        </p:nvSpPr>
        <p:spPr>
          <a:xfrm flipH="1">
            <a:off x="815600" y="3935906"/>
            <a:ext cx="6791369" cy="231858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GB" b="0" i="0" u="none" strike="noStrike" cap="none" spc="0" normalizeH="0" baseline="0" dirty="0">
                <a:ln>
                  <a:noFill/>
                </a:ln>
                <a:solidFill>
                  <a:srgbClr val="000000"/>
                </a:solidFill>
                <a:effectLst/>
                <a:uFillTx/>
                <a:latin typeface="Gill Sans MT" panose="020B0502020104020203" pitchFamily="34" charset="77"/>
                <a:sym typeface="Helvetica Light"/>
              </a:rPr>
              <a:t>Someone who is brave is willing to do things which are dangerous and does not show fear in difficult or dangerous situations.</a:t>
            </a:r>
          </a:p>
        </p:txBody>
      </p:sp>
    </p:spTree>
    <p:extLst>
      <p:ext uri="{BB962C8B-B14F-4D97-AF65-F5344CB8AC3E}">
        <p14:creationId xmlns:p14="http://schemas.microsoft.com/office/powerpoint/2010/main" val="1728328475"/>
      </p:ext>
    </p:extLst>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751855" y="358709"/>
            <a:ext cx="11006218" cy="10259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sz="6000" dirty="0">
                <a:solidFill>
                  <a:srgbClr val="00AEEE"/>
                </a:solidFill>
                <a:latin typeface="Gill Sans MT" panose="020B0502020104020203" pitchFamily="34" charset="77"/>
              </a:rPr>
              <a:t>Grasshopper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5820541" y="1339979"/>
            <a:ext cx="2377254" cy="111825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sz="6600" dirty="0">
                <a:latin typeface="Gill Sans MT" panose="020B0502020104020203" pitchFamily="34" charset="77"/>
              </a:rPr>
              <a:t>couple</a:t>
            </a:r>
            <a:endParaRPr dirty="0">
              <a:latin typeface="Gill Sans MT" panose="020B0502020104020203" pitchFamily="34" charset="77"/>
            </a:endParaRPr>
          </a:p>
        </p:txBody>
      </p:sp>
      <p:sp>
        <p:nvSpPr>
          <p:cNvPr id="152" name="Definition:"/>
          <p:cNvSpPr txBox="1"/>
          <p:nvPr/>
        </p:nvSpPr>
        <p:spPr>
          <a:xfrm>
            <a:off x="2212466" y="3220713"/>
            <a:ext cx="247824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noun</a:t>
            </a:r>
            <a:r>
              <a:rPr dirty="0">
                <a:latin typeface="Gill Sans MT" panose="020B0502020104020203" pitchFamily="34" charset="77"/>
              </a:rPr>
              <a:t>)</a:t>
            </a:r>
          </a:p>
        </p:txBody>
      </p:sp>
      <p:sp>
        <p:nvSpPr>
          <p:cNvPr id="155" name="The was a tear in Freddie’s new school jumper."/>
          <p:cNvSpPr txBox="1"/>
          <p:nvPr/>
        </p:nvSpPr>
        <p:spPr>
          <a:xfrm>
            <a:off x="184821" y="6587127"/>
            <a:ext cx="12635157"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sz="4000" dirty="0">
                <a:latin typeface="Gill Sans MT" panose="020B0502020104020203" pitchFamily="34" charset="77"/>
              </a:rPr>
              <a:t>A </a:t>
            </a:r>
            <a:r>
              <a:rPr lang="en-GB" sz="4000" b="1" dirty="0">
                <a:latin typeface="Gill Sans MT" panose="020B0502020104020203" pitchFamily="34" charset="77"/>
              </a:rPr>
              <a:t>couple</a:t>
            </a:r>
            <a:r>
              <a:rPr lang="en-GB" sz="4000" dirty="0">
                <a:latin typeface="Gill Sans MT" panose="020B0502020104020203" pitchFamily="34" charset="77"/>
              </a:rPr>
              <a:t> of children offered to help tidy the classroom.</a:t>
            </a:r>
            <a:endParaRPr sz="4000"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cou-ple</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3" name="Table 2">
            <a:extLst>
              <a:ext uri="{FF2B5EF4-FFF2-40B4-BE49-F238E27FC236}">
                <a16:creationId xmlns:a16="http://schemas.microsoft.com/office/drawing/2014/main" id="{D6641C55-3E1F-FF5E-442D-EDA0ED110A8B}"/>
              </a:ext>
            </a:extLst>
          </p:cNvPr>
          <p:cNvGraphicFramePr>
            <a:graphicFrameLocks noGrp="1"/>
          </p:cNvGraphicFramePr>
          <p:nvPr>
            <p:extLst>
              <p:ext uri="{D42A27DB-BD31-4B8C-83A1-F6EECF244321}">
                <p14:modId xmlns:p14="http://schemas.microsoft.com/office/powerpoint/2010/main" val="460662603"/>
              </p:ext>
            </p:extLst>
          </p:nvPr>
        </p:nvGraphicFramePr>
        <p:xfrm>
          <a:off x="5110" y="7542175"/>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277516935"/>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twosome </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individual</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un-</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supple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days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team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-ed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sweets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pic>
        <p:nvPicPr>
          <p:cNvPr id="2" name="Picture 1">
            <a:extLst>
              <a:ext uri="{FF2B5EF4-FFF2-40B4-BE49-F238E27FC236}">
                <a16:creationId xmlns:a16="http://schemas.microsoft.com/office/drawing/2014/main" id="{3FECE74C-8763-4319-D638-F76CDF683F3F}"/>
              </a:ext>
            </a:extLst>
          </p:cNvPr>
          <p:cNvPicPr>
            <a:picLocks noChangeAspect="1"/>
          </p:cNvPicPr>
          <p:nvPr/>
        </p:nvPicPr>
        <p:blipFill>
          <a:blip r:embed="rId4"/>
          <a:stretch>
            <a:fillRect/>
          </a:stretch>
        </p:blipFill>
        <p:spPr>
          <a:xfrm>
            <a:off x="9022065" y="2760750"/>
            <a:ext cx="3251200" cy="3251200"/>
          </a:xfrm>
          <a:prstGeom prst="rect">
            <a:avLst/>
          </a:prstGeom>
        </p:spPr>
      </p:pic>
      <p:sp>
        <p:nvSpPr>
          <p:cNvPr id="4" name="TextBox 3">
            <a:extLst>
              <a:ext uri="{FF2B5EF4-FFF2-40B4-BE49-F238E27FC236}">
                <a16:creationId xmlns:a16="http://schemas.microsoft.com/office/drawing/2014/main" id="{9618ACFD-BF52-BC4B-6CD6-80B77A69E253}"/>
              </a:ext>
            </a:extLst>
          </p:cNvPr>
          <p:cNvSpPr txBox="1"/>
          <p:nvPr/>
        </p:nvSpPr>
        <p:spPr>
          <a:xfrm>
            <a:off x="975848" y="4547375"/>
            <a:ext cx="5848261" cy="1087477"/>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GB" sz="3200" b="0" i="0" u="none" strike="noStrike" cap="none" spc="0" normalizeH="0" baseline="0" dirty="0">
                <a:ln>
                  <a:noFill/>
                </a:ln>
                <a:solidFill>
                  <a:srgbClr val="000000"/>
                </a:solidFill>
                <a:effectLst/>
                <a:uFillTx/>
                <a:latin typeface="Gill Sans MT" panose="020B0502020104020203" pitchFamily="34" charset="77"/>
                <a:sym typeface="Helvetica Light"/>
              </a:rPr>
              <a:t>If you refer to a couple of people or things, you mean two of them.</a:t>
            </a:r>
          </a:p>
        </p:txBody>
      </p:sp>
    </p:spTree>
    <p:extLst>
      <p:ext uri="{BB962C8B-B14F-4D97-AF65-F5344CB8AC3E}">
        <p14:creationId xmlns:p14="http://schemas.microsoft.com/office/powerpoint/2010/main" val="1796050147"/>
      </p:ext>
    </p:extLst>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751855" y="358709"/>
            <a:ext cx="11006218" cy="10259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sz="6000" dirty="0">
                <a:solidFill>
                  <a:srgbClr val="00AEEE"/>
                </a:solidFill>
                <a:latin typeface="Gill Sans MT" panose="020B0502020104020203" pitchFamily="34" charset="77"/>
              </a:rPr>
              <a:t>Grasshopper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5555255" y="1309202"/>
            <a:ext cx="2907847"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explore</a:t>
            </a:r>
            <a:endParaRPr dirty="0">
              <a:latin typeface="Gill Sans MT" panose="020B0502020104020203" pitchFamily="34" charset="77"/>
            </a:endParaRPr>
          </a:p>
        </p:txBody>
      </p:sp>
      <p:sp>
        <p:nvSpPr>
          <p:cNvPr id="152" name="Definition:"/>
          <p:cNvSpPr txBox="1"/>
          <p:nvPr/>
        </p:nvSpPr>
        <p:spPr>
          <a:xfrm>
            <a:off x="2212466" y="3220713"/>
            <a:ext cx="247824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a:latin typeface="Gill Sans"/>
                <a:ea typeface="Gill Sans"/>
                <a:cs typeface="Gill Sans"/>
                <a:sym typeface="Gill Sans"/>
              </a:defRPr>
            </a:lvl1pPr>
          </a:lstStyle>
          <a:p>
            <a:r>
              <a:rPr lang="en-GB" dirty="0">
                <a:latin typeface="Gill Sans MT" panose="020B0502020104020203" pitchFamily="34" charset="77"/>
              </a:rPr>
              <a:t>(verb)</a:t>
            </a:r>
            <a:endParaRPr dirty="0">
              <a:latin typeface="Gill Sans MT" panose="020B0502020104020203" pitchFamily="34" charset="77"/>
            </a:endParaRPr>
          </a:p>
        </p:txBody>
      </p:sp>
      <p:sp>
        <p:nvSpPr>
          <p:cNvPr id="154" name="If you tear paper, cloth, or another material, or if it tears, you pull it into two pieces or you pull it so that a hole appears in it."/>
          <p:cNvSpPr txBox="1"/>
          <p:nvPr/>
        </p:nvSpPr>
        <p:spPr>
          <a:xfrm>
            <a:off x="524572" y="4527764"/>
            <a:ext cx="7040010" cy="121058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3600" dirty="0">
                <a:latin typeface="Gill Sans MT" panose="020B0502020104020203" pitchFamily="34" charset="77"/>
              </a:rPr>
              <a:t>If you explore a place, you travel around it to find out what it is like.</a:t>
            </a:r>
          </a:p>
        </p:txBody>
      </p:sp>
      <p:sp>
        <p:nvSpPr>
          <p:cNvPr id="155" name="The was a tear in Freddie’s new school jumper."/>
          <p:cNvSpPr txBox="1"/>
          <p:nvPr/>
        </p:nvSpPr>
        <p:spPr>
          <a:xfrm>
            <a:off x="138986" y="6534644"/>
            <a:ext cx="12999688"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sz="4000" dirty="0">
                <a:solidFill>
                  <a:schemeClr val="accent2"/>
                </a:solidFill>
                <a:latin typeface="Gill Sans MT" panose="020B0502020104020203" pitchFamily="34" charset="77"/>
              </a:rPr>
              <a:t>The class enjoyed </a:t>
            </a:r>
            <a:r>
              <a:rPr lang="en-GB" sz="4000" b="1" dirty="0">
                <a:solidFill>
                  <a:schemeClr val="accent2"/>
                </a:solidFill>
                <a:latin typeface="Gill Sans MT" panose="020B0502020104020203" pitchFamily="34" charset="77"/>
              </a:rPr>
              <a:t>exploring</a:t>
            </a:r>
            <a:r>
              <a:rPr lang="en-GB" sz="4000" dirty="0">
                <a:solidFill>
                  <a:schemeClr val="accent2"/>
                </a:solidFill>
                <a:latin typeface="Gill Sans MT" panose="020B0502020104020203" pitchFamily="34" charset="77"/>
              </a:rPr>
              <a:t> the museum. </a:t>
            </a: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ex-plore</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3" name="Table 2">
            <a:extLst>
              <a:ext uri="{FF2B5EF4-FFF2-40B4-BE49-F238E27FC236}">
                <a16:creationId xmlns:a16="http://schemas.microsoft.com/office/drawing/2014/main" id="{8BC909F2-CE4B-03EF-B95C-4A293A8D2E6B}"/>
              </a:ext>
            </a:extLst>
          </p:cNvPr>
          <p:cNvGraphicFramePr>
            <a:graphicFrameLocks noGrp="1"/>
          </p:cNvGraphicFramePr>
          <p:nvPr>
            <p:extLst>
              <p:ext uri="{D42A27DB-BD31-4B8C-83A1-F6EECF244321}">
                <p14:modId xmlns:p14="http://schemas.microsoft.com/office/powerpoint/2010/main" val="1450182722"/>
              </p:ext>
            </p:extLst>
          </p:nvPr>
        </p:nvGraphicFramePr>
        <p:xfrm>
          <a:off x="5110" y="7542175"/>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277516935"/>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examine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find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-ed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before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city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seek</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neglect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-er</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floor</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want to</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pic>
        <p:nvPicPr>
          <p:cNvPr id="2" name="Picture 1">
            <a:extLst>
              <a:ext uri="{FF2B5EF4-FFF2-40B4-BE49-F238E27FC236}">
                <a16:creationId xmlns:a16="http://schemas.microsoft.com/office/drawing/2014/main" id="{F3F8BF54-9E36-A8B1-46CA-913D287E0589}"/>
              </a:ext>
            </a:extLst>
          </p:cNvPr>
          <p:cNvPicPr>
            <a:picLocks noChangeAspect="1"/>
          </p:cNvPicPr>
          <p:nvPr/>
        </p:nvPicPr>
        <p:blipFill>
          <a:blip r:embed="rId4"/>
          <a:stretch>
            <a:fillRect/>
          </a:stretch>
        </p:blipFill>
        <p:spPr>
          <a:xfrm>
            <a:off x="8932742" y="2761798"/>
            <a:ext cx="3251200" cy="3251200"/>
          </a:xfrm>
          <a:prstGeom prst="rect">
            <a:avLst/>
          </a:prstGeom>
        </p:spPr>
      </p:pic>
    </p:spTree>
    <p:extLst>
      <p:ext uri="{BB962C8B-B14F-4D97-AF65-F5344CB8AC3E}">
        <p14:creationId xmlns:p14="http://schemas.microsoft.com/office/powerpoint/2010/main" val="3531663813"/>
      </p:ext>
    </p:extLst>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6097080" y="1309202"/>
            <a:ext cx="1824217"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glow</a:t>
            </a:r>
            <a:endParaRPr dirty="0">
              <a:latin typeface="Gill Sans MT" panose="020B0502020104020203" pitchFamily="34" charset="77"/>
            </a:endParaRPr>
          </a:p>
        </p:txBody>
      </p:sp>
      <p:sp>
        <p:nvSpPr>
          <p:cNvPr id="152" name="Definition:"/>
          <p:cNvSpPr txBox="1"/>
          <p:nvPr/>
        </p:nvSpPr>
        <p:spPr>
          <a:xfrm>
            <a:off x="2212466" y="3220713"/>
            <a:ext cx="247824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a:latin typeface="Gill Sans"/>
                <a:ea typeface="Gill Sans"/>
                <a:cs typeface="Gill Sans"/>
                <a:sym typeface="Gill Sans"/>
              </a:defRPr>
            </a:lvl1pPr>
          </a:lstStyle>
          <a:p>
            <a:r>
              <a:rPr lang="en-GB" dirty="0">
                <a:latin typeface="Gill Sans MT" panose="020B0502020104020203" pitchFamily="34" charset="77"/>
              </a:rPr>
              <a:t>(verb / noun</a:t>
            </a:r>
            <a:r>
              <a:rPr dirty="0">
                <a:latin typeface="Gill Sans MT" panose="020B0502020104020203" pitchFamily="34" charset="77"/>
              </a:rPr>
              <a:t>)</a:t>
            </a:r>
          </a:p>
        </p:txBody>
      </p:sp>
      <p:sp>
        <p:nvSpPr>
          <p:cNvPr id="154" name="If you tear paper, cloth, or another material, or if it tears, you pull it into two pieces or you pull it so that a hole appears in it."/>
          <p:cNvSpPr txBox="1"/>
          <p:nvPr/>
        </p:nvSpPr>
        <p:spPr>
          <a:xfrm>
            <a:off x="359551" y="4393897"/>
            <a:ext cx="7336290" cy="121058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3600" dirty="0">
                <a:latin typeface="Gill Sans MT" panose="020B0502020104020203" pitchFamily="34" charset="77"/>
              </a:rPr>
              <a:t>If something glows, it produces a dull, steady light.</a:t>
            </a:r>
          </a:p>
        </p:txBody>
      </p:sp>
      <p:sp>
        <p:nvSpPr>
          <p:cNvPr id="155" name="The was a tear in Freddie’s new school jumper."/>
          <p:cNvSpPr txBox="1"/>
          <p:nvPr/>
        </p:nvSpPr>
        <p:spPr>
          <a:xfrm>
            <a:off x="0" y="6247101"/>
            <a:ext cx="12999688"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sz="4000" dirty="0">
                <a:latin typeface="Gill Sans MT" panose="020B0502020104020203" pitchFamily="34" charset="77"/>
              </a:rPr>
              <a:t>There was a mesmerising </a:t>
            </a:r>
            <a:r>
              <a:rPr lang="en-GB" sz="4000" b="1" dirty="0">
                <a:latin typeface="Gill Sans MT" panose="020B0502020104020203" pitchFamily="34" charset="77"/>
              </a:rPr>
              <a:t>glow</a:t>
            </a:r>
            <a:r>
              <a:rPr lang="en-GB" sz="4000" dirty="0">
                <a:latin typeface="Gill Sans MT" panose="020B0502020104020203" pitchFamily="34" charset="77"/>
              </a:rPr>
              <a:t> from the flame.</a:t>
            </a: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lang="en-GB" dirty="0">
                <a:latin typeface="Gill Sans MT" panose="020B0502020104020203" pitchFamily="34" charset="77"/>
              </a:rPr>
              <a:t>(glow)</a:t>
            </a:r>
            <a:endParaRPr dirty="0">
              <a:latin typeface="Gill Sans MT" panose="020B0502020104020203" pitchFamily="34" charset="77"/>
            </a:endParaRP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extLst>
              <p:ext uri="{D42A27DB-BD31-4B8C-83A1-F6EECF244321}">
                <p14:modId xmlns:p14="http://schemas.microsoft.com/office/powerpoint/2010/main" val="2170780990"/>
              </p:ext>
            </p:extLst>
          </p:nvPr>
        </p:nvGraphicFramePr>
        <p:xfrm>
          <a:off x="5110" y="7542175"/>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277516935"/>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blaze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dull</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a-</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know</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lantern</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gleam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-ing</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low</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fire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sp>
        <p:nvSpPr>
          <p:cNvPr id="4" name="Grasshopper Word of the Day">
            <a:extLst>
              <a:ext uri="{FF2B5EF4-FFF2-40B4-BE49-F238E27FC236}">
                <a16:creationId xmlns:a16="http://schemas.microsoft.com/office/drawing/2014/main" id="{A2BAA8F9-5573-68DB-17C4-ED4683636EDC}"/>
              </a:ext>
            </a:extLst>
          </p:cNvPr>
          <p:cNvSpPr txBox="1"/>
          <p:nvPr/>
        </p:nvSpPr>
        <p:spPr>
          <a:xfrm>
            <a:off x="1751855" y="358709"/>
            <a:ext cx="11006218" cy="10259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sz="6000" dirty="0">
                <a:solidFill>
                  <a:srgbClr val="00AEEE"/>
                </a:solidFill>
                <a:latin typeface="Gill Sans MT" panose="020B0502020104020203" pitchFamily="34" charset="77"/>
              </a:rPr>
              <a:t>Grasshopper Word of the Day</a:t>
            </a:r>
          </a:p>
        </p:txBody>
      </p:sp>
      <p:pic>
        <p:nvPicPr>
          <p:cNvPr id="3" name="Picture 2">
            <a:extLst>
              <a:ext uri="{FF2B5EF4-FFF2-40B4-BE49-F238E27FC236}">
                <a16:creationId xmlns:a16="http://schemas.microsoft.com/office/drawing/2014/main" id="{F1C5E61C-91A2-C871-FC11-98C835A1E3B1}"/>
              </a:ext>
            </a:extLst>
          </p:cNvPr>
          <p:cNvPicPr>
            <a:picLocks noChangeAspect="1"/>
          </p:cNvPicPr>
          <p:nvPr/>
        </p:nvPicPr>
        <p:blipFill>
          <a:blip r:embed="rId4"/>
          <a:stretch>
            <a:fillRect/>
          </a:stretch>
        </p:blipFill>
        <p:spPr>
          <a:xfrm>
            <a:off x="8633627" y="2589038"/>
            <a:ext cx="3251200" cy="3251200"/>
          </a:xfrm>
          <a:prstGeom prst="rect">
            <a:avLst/>
          </a:prstGeom>
        </p:spPr>
      </p:pic>
    </p:spTree>
    <p:extLst>
      <p:ext uri="{BB962C8B-B14F-4D97-AF65-F5344CB8AC3E}">
        <p14:creationId xmlns:p14="http://schemas.microsoft.com/office/powerpoint/2010/main" val="4182849549"/>
      </p:ext>
    </p:extLst>
  </p:cSld>
  <p:clrMapOvr>
    <a:masterClrMapping/>
  </p:clrMapOvr>
  <p:transition spd="med"/>
</p:sld>
</file>

<file path=ppt/theme/_rels/theme1.xml.rels><?xml version="1.0" encoding="UTF-8" standalone="yes"?>
<Relationships xmlns="http://schemas.openxmlformats.org/package/2006/relationships"><Relationship Id="rId1" Type="http://schemas.openxmlformats.org/officeDocument/2006/relationships/image" Target="../media/image1.png"/></Relationships>
</file>

<file path=ppt/theme/_rels/theme2.xml.rels><?xml version="1.0" encoding="UTF-8" standalone="yes"?>
<Relationships xmlns="http://schemas.openxmlformats.org/package/2006/relationships"><Relationship Id="rId1" Type="http://schemas.openxmlformats.org/officeDocument/2006/relationships/image" Target="../media/image1.png"/></Relationships>
</file>

<file path=ppt/theme/theme1.xml><?xml version="1.0" encoding="utf-8"?>
<a:theme xmlns:a="http://schemas.openxmlformats.org/drawingml/2006/main" name="White">
  <a:themeElements>
    <a:clrScheme name="White">
      <a:dk1>
        <a:srgbClr val="000000"/>
      </a:dk1>
      <a:lt1>
        <a:srgbClr val="FFFFFF"/>
      </a:lt1>
      <a:dk2>
        <a:srgbClr val="53585F"/>
      </a:dk2>
      <a:lt2>
        <a:srgbClr val="DCDEE0"/>
      </a:lt2>
      <a:accent1>
        <a:srgbClr val="0365C0"/>
      </a:accent1>
      <a:accent2>
        <a:srgbClr val="00882B"/>
      </a:accent2>
      <a:accent3>
        <a:srgbClr val="DCBD23"/>
      </a:accent3>
      <a:accent4>
        <a:srgbClr val="DE6A10"/>
      </a:accent4>
      <a:accent5>
        <a:srgbClr val="C82506"/>
      </a:accent5>
      <a:accent6>
        <a:srgbClr val="773F9B"/>
      </a:accent6>
      <a:hlink>
        <a:srgbClr val="0000FF"/>
      </a:hlink>
      <a:folHlink>
        <a:srgbClr val="FF00FF"/>
      </a:folHlink>
    </a:clrScheme>
    <a:fontScheme name="White">
      <a:majorFont>
        <a:latin typeface="Helvetica Light"/>
        <a:ea typeface="Helvetica Light"/>
        <a:cs typeface="Helvetica Light"/>
      </a:majorFont>
      <a:minorFont>
        <a:latin typeface="Helvetica Light"/>
        <a:ea typeface="Helvetica Light"/>
        <a:cs typeface="Helvetica Light"/>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rotWithShape="0">
              <a:srgbClr val="000000">
                <a:alpha val="50000"/>
              </a:srgbClr>
            </a:outerShdw>
          </a:effectLst>
        </a:effectStyle>
        <a:effectStyle>
          <a:effectLst>
            <a:outerShdw blurRad="50800" dist="12700" rotWithShape="0">
              <a:srgbClr val="000000">
                <a:alpha val="50000"/>
              </a:srgbClr>
            </a:outerShdw>
          </a:effectLst>
        </a:effectStyle>
        <a:effectStyle>
          <a:effectLst>
            <a:outerShdw blurRad="38100" dist="25400" dir="5400000" rotWithShape="0">
              <a:srgbClr val="000000">
                <a:alpha val="50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rotWithShape="1">
          <a:blip xmlns:r="http://schemas.openxmlformats.org/officeDocument/2006/relationships" r:embed="rId1"/>
          <a:srcRect/>
          <a:tile tx="0" ty="0" sx="100000" sy="100000" flip="none" algn="tl"/>
        </a:blipFill>
        <a:ln w="12700" cap="flat">
          <a:noFill/>
          <a:miter lim="400000"/>
        </a:ln>
        <a:effectLst>
          <a:outerShdw blurRad="38100" dist="25400" dir="5400000" rotWithShape="0">
            <a:srgbClr val="000000">
              <a:alpha val="50000"/>
            </a:srgbClr>
          </a:outerShdw>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FFFFFF"/>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White">
  <a:themeElements>
    <a:clrScheme name="White">
      <a:dk1>
        <a:srgbClr val="000000"/>
      </a:dk1>
      <a:lt1>
        <a:srgbClr val="FFFFFF"/>
      </a:lt1>
      <a:dk2>
        <a:srgbClr val="53585F"/>
      </a:dk2>
      <a:lt2>
        <a:srgbClr val="DCDEE0"/>
      </a:lt2>
      <a:accent1>
        <a:srgbClr val="0365C0"/>
      </a:accent1>
      <a:accent2>
        <a:srgbClr val="00882B"/>
      </a:accent2>
      <a:accent3>
        <a:srgbClr val="DCBD23"/>
      </a:accent3>
      <a:accent4>
        <a:srgbClr val="DE6A10"/>
      </a:accent4>
      <a:accent5>
        <a:srgbClr val="C82506"/>
      </a:accent5>
      <a:accent6>
        <a:srgbClr val="773F9B"/>
      </a:accent6>
      <a:hlink>
        <a:srgbClr val="0000FF"/>
      </a:hlink>
      <a:folHlink>
        <a:srgbClr val="FF00FF"/>
      </a:folHlink>
    </a:clrScheme>
    <a:fontScheme name="White">
      <a:majorFont>
        <a:latin typeface="Helvetica Light"/>
        <a:ea typeface="Helvetica Light"/>
        <a:cs typeface="Helvetica Light"/>
      </a:majorFont>
      <a:minorFont>
        <a:latin typeface="Helvetica Light"/>
        <a:ea typeface="Helvetica Light"/>
        <a:cs typeface="Helvetica Light"/>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rotWithShape="0">
              <a:srgbClr val="000000">
                <a:alpha val="50000"/>
              </a:srgbClr>
            </a:outerShdw>
          </a:effectLst>
        </a:effectStyle>
        <a:effectStyle>
          <a:effectLst>
            <a:outerShdw blurRad="50800" dist="12700" rotWithShape="0">
              <a:srgbClr val="000000">
                <a:alpha val="50000"/>
              </a:srgbClr>
            </a:outerShdw>
          </a:effectLst>
        </a:effectStyle>
        <a:effectStyle>
          <a:effectLst>
            <a:outerShdw blurRad="38100" dist="25400" dir="5400000" rotWithShape="0">
              <a:srgbClr val="000000">
                <a:alpha val="50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rotWithShape="1">
          <a:blip xmlns:r="http://schemas.openxmlformats.org/officeDocument/2006/relationships" r:embed="rId1"/>
          <a:srcRect/>
          <a:tile tx="0" ty="0" sx="100000" sy="100000" flip="none" algn="tl"/>
        </a:blipFill>
        <a:ln w="12700" cap="flat">
          <a:noFill/>
          <a:miter lim="400000"/>
        </a:ln>
        <a:effectLst>
          <a:outerShdw blurRad="38100" dist="25400" dir="5400000" rotWithShape="0">
            <a:srgbClr val="000000">
              <a:alpha val="50000"/>
            </a:srgbClr>
          </a:outerShdw>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FFFFFF"/>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42947</TotalTime>
  <Words>1294</Words>
  <Application>Microsoft Macintosh PowerPoint</Application>
  <PresentationFormat>Custom</PresentationFormat>
  <Paragraphs>351</Paragraphs>
  <Slides>31</Slides>
  <Notes>31</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31</vt:i4>
      </vt:variant>
    </vt:vector>
  </HeadingPairs>
  <TitlesOfParts>
    <vt:vector size="38" baseType="lpstr">
      <vt:lpstr>Futura Medium</vt:lpstr>
      <vt:lpstr>Gill Sans</vt:lpstr>
      <vt:lpstr>Gill Sans MT</vt:lpstr>
      <vt:lpstr>Helvetica</vt:lpstr>
      <vt:lpstr>Helvetica Light</vt:lpstr>
      <vt:lpstr>Helvetica Neue</vt:lpstr>
      <vt:lpstr>White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cp:lastModifiedBy>Andrew Jennings</cp:lastModifiedBy>
  <cp:revision>1767</cp:revision>
  <dcterms:modified xsi:type="dcterms:W3CDTF">2024-05-08T09:49:17Z</dcterms:modified>
</cp:coreProperties>
</file>